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8"/>
  </p:notesMasterIdLst>
  <p:sldIdLst>
    <p:sldId id="256" r:id="rId2"/>
    <p:sldId id="257" r:id="rId3"/>
    <p:sldId id="263" r:id="rId4"/>
    <p:sldId id="265" r:id="rId5"/>
    <p:sldId id="266" r:id="rId6"/>
    <p:sldId id="264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9" r:id="rId16"/>
    <p:sldId id="280" r:id="rId17"/>
    <p:sldId id="274" r:id="rId18"/>
    <p:sldId id="276" r:id="rId19"/>
    <p:sldId id="277" r:id="rId20"/>
    <p:sldId id="282" r:id="rId21"/>
    <p:sldId id="286" r:id="rId22"/>
    <p:sldId id="283" r:id="rId23"/>
    <p:sldId id="278" r:id="rId24"/>
    <p:sldId id="281" r:id="rId25"/>
    <p:sldId id="284" r:id="rId26"/>
    <p:sldId id="28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26" y="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980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006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918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09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4919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956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073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305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653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132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16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452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0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246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56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91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0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16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360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01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15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46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805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1" y="0"/>
            <a:ext cx="91318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2000" y="4924425"/>
            <a:ext cx="9132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CE5CD"/>
                </a:solidFill>
              </a:rPr>
              <a:t>Beamline Optics and Modeling School 2023 (BLOMS)</a:t>
            </a:r>
            <a:endParaRPr sz="1000" b="1">
              <a:solidFill>
                <a:srgbClr val="FCE5CD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313050" y="2125350"/>
            <a:ext cx="85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3050" y="1923225"/>
            <a:ext cx="87081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/>
            </a:lvl1pPr>
            <a:lvl2pPr lvl="1" rtl="0">
              <a:buNone/>
              <a:defRPr b="1"/>
            </a:lvl2pPr>
            <a:lvl3pPr lvl="2" rtl="0">
              <a:buNone/>
              <a:defRPr b="1"/>
            </a:lvl3pPr>
            <a:lvl4pPr lvl="3" rtl="0">
              <a:buNone/>
              <a:defRPr b="1"/>
            </a:lvl4pPr>
            <a:lvl5pPr lvl="4" rtl="0">
              <a:buNone/>
              <a:defRPr b="1"/>
            </a:lvl5pPr>
            <a:lvl6pPr lvl="5" rtl="0">
              <a:buNone/>
              <a:defRPr b="1"/>
            </a:lvl6pPr>
            <a:lvl7pPr lvl="6" rtl="0">
              <a:buNone/>
              <a:defRPr b="1"/>
            </a:lvl7pPr>
            <a:lvl8pPr lvl="7" rtl="0">
              <a:buNone/>
              <a:defRPr b="1"/>
            </a:lvl8pPr>
            <a:lvl9pPr lvl="8" rtl="0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CE5CD"/>
                </a:solidFill>
              </a:rPr>
              <a:t>Beamline Optics and Modeling School 2023 (BLOMS)</a:t>
            </a:r>
            <a:endParaRPr sz="1000" b="1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0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4.emf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3.png"/><Relationship Id="rId10" Type="http://schemas.openxmlformats.org/officeDocument/2006/relationships/image" Target="../media/image72.png"/><Relationship Id="rId4" Type="http://schemas.openxmlformats.org/officeDocument/2006/relationships/image" Target="../media/image59.jpeg"/><Relationship Id="rId9" Type="http://schemas.openxmlformats.org/officeDocument/2006/relationships/image" Target="../media/image6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jpg"/><Relationship Id="rId5" Type="http://schemas.openxmlformats.org/officeDocument/2006/relationships/image" Target="../media/image93.emf"/><Relationship Id="rId4" Type="http://schemas.openxmlformats.org/officeDocument/2006/relationships/image" Target="../media/image92.emf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 of hard x-ray beamline design</a:t>
            </a:r>
            <a:endParaRPr sz="2800"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98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0" dirty="0"/>
              <a:t>Optics Group, Advanced Photon Source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701282" cy="540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701282" cy="540212"/>
              </a:xfrm>
              <a:prstGeom prst="rect">
                <a:avLst/>
              </a:prstGeom>
              <a:blipFill>
                <a:blip r:embed="rId3"/>
                <a:stretch>
                  <a:fillRect l="-2609" t="-227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5272612" y="820215"/>
            <a:ext cx="1626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37E203B-0AF1-5AF6-06D5-09849140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DCBEBEF-AEEC-2230-ED73-9E1226A52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326969" y="1372867"/>
                <a:ext cx="3659495" cy="30278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and divergence before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𝛼𝜆</m:t>
                          </m:r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2.355 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0.88 for rectangular aperture, 1.22 for circular aperture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</m:sub>
                      </m:sSub>
                      <m:sSub>
                        <m:sSubPr>
                          <m:ctrlP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𝑒𝑟𝑟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𝛼𝜆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969" y="1372867"/>
                <a:ext cx="3659495" cy="3027880"/>
              </a:xfrm>
              <a:prstGeom prst="rect">
                <a:avLst/>
              </a:prstGeom>
              <a:blipFill>
                <a:blip r:embed="rId7"/>
                <a:stretch>
                  <a:fillRect l="-3000" t="-1811" r="-1333" b="-1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/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M2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B35FD7E-A4D6-3E5B-246D-49424B335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019" y="2886807"/>
                <a:ext cx="1854199" cy="683585"/>
              </a:xfrm>
              <a:prstGeom prst="rect">
                <a:avLst/>
              </a:prstGeom>
              <a:blipFill>
                <a:blip r:embed="rId8"/>
                <a:stretch>
                  <a:fillRect l="-987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905B6259-29E7-9F2D-0608-D136309D769A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579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blipFill>
                <a:blip r:embed="rId3"/>
                <a:stretch>
                  <a:fillRect l="-2679" t="-227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7AC84D-91DE-6E7C-8DEE-488BAABEFBDC}"/>
              </a:ext>
            </a:extLst>
          </p:cNvPr>
          <p:cNvSpPr txBox="1"/>
          <p:nvPr/>
        </p:nvSpPr>
        <p:spPr>
          <a:xfrm>
            <a:off x="4735445" y="1325613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 </a:t>
            </a:r>
            <a:r>
              <a:rPr lang="en-US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size </a:t>
            </a:r>
            <a:r>
              <a:rPr lang="el-GR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9097" cy="1200329"/>
              </a:xfrm>
              <a:prstGeom prst="rect">
                <a:avLst/>
              </a:prstGeom>
              <a:blipFill>
                <a:blip r:embed="rId4"/>
                <a:stretch>
                  <a:fillRect l="-532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4572000" y="1871297"/>
                <a:ext cx="4429424" cy="303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(secondary source) size and divergence after BDA 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𝐵𝐷𝐴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𝑔𝑒𝑜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𝑑𝑖𝑓</m:t>
                                  </m:r>
                                </m:sub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𝑑𝑖𝑓</m:t>
                          </m:r>
                        </m:sub>
                        <m:sup>
                          <m: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Δ</m:t>
                          </m:r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BDA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cuts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200" b="0" i="0" smtClean="0">
                          <a:latin typeface="Cambria Math" panose="02040503050406030204" pitchFamily="18" charset="0"/>
                        </a:rPr>
                        <m:t>beam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before KBV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𝑛𝑑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71297"/>
                <a:ext cx="4429424" cy="3035190"/>
              </a:xfrm>
              <a:prstGeom prst="rect">
                <a:avLst/>
              </a:prstGeom>
              <a:blipFill>
                <a:blip r:embed="rId5"/>
                <a:stretch>
                  <a:fillRect l="-2476" t="-1807" r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7C3B9C3-9A40-6C67-7E5B-EA57D7AEB020}"/>
              </a:ext>
            </a:extLst>
          </p:cNvPr>
          <p:cNvGrpSpPr/>
          <p:nvPr/>
        </p:nvGrpSpPr>
        <p:grpSpPr>
          <a:xfrm>
            <a:off x="1344063" y="3224325"/>
            <a:ext cx="2872464" cy="919692"/>
            <a:chOff x="6352825" y="5377212"/>
            <a:chExt cx="2872464" cy="9196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9E7985-635E-330B-D27C-0714FD75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2825" y="5382504"/>
              <a:ext cx="2026755" cy="914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/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16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 lang="en-US" sz="1600" kern="0" dirty="0">
                      <a:solidFill>
                        <a:srgbClr val="000000"/>
                      </a:solidFill>
                      <a:latin typeface="Cambria" panose="02040503050406030204" pitchFamily="18" charset="0"/>
                      <a:ea typeface="MS PGothic" pitchFamily="34" charset="-128"/>
                    </a:rPr>
                    <a:t> 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D9CDF84-EF55-E9FA-8787-4A99BBDFDF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5944" y="5377212"/>
                  <a:ext cx="1119345" cy="3617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D4B1BA-130F-C71F-C383-87D51DD1536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76D07A-D892-B094-0FAC-B6762181C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E55AF40-BC89-94C6-9AC7-531D3146B7C6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2521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blipFill>
                <a:blip r:embed="rId3"/>
                <a:stretch>
                  <a:fillRect l="-2679" t="-227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/>
              <p:nvPr/>
            </p:nvSpPr>
            <p:spPr>
              <a:xfrm>
                <a:off x="5321504" y="2842447"/>
                <a:ext cx="3582351" cy="1801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Focal spot size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𝑔𝑒𝑜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𝑑𝑖𝑓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𝑒𝑟𝑟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𝑔𝑒𝑜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𝐾𝐵𝑉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𝑑𝑖𝑓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0.88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𝐾𝐵𝑉</m:t>
                            </m:r>
                          </m:sub>
                        </m:sSub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2.355 </m:t>
                        </m:r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𝐾𝐵𝑉</m:t>
                            </m:r>
                          </m:sub>
                        </m:sSub>
                        <m:func>
                          <m:funcPr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KBV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cuts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beam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heigh error determined (wavefront propagation)</a:t>
                </a:r>
              </a:p>
              <a:p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FWHM = 2.355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𝑓𝑜𝑐𝑎𝑙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179ED01-94F9-2D31-5C28-C0918168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504" y="2842447"/>
                <a:ext cx="3582351" cy="1801840"/>
              </a:xfrm>
              <a:prstGeom prst="rect">
                <a:avLst/>
              </a:prstGeom>
              <a:blipFill>
                <a:blip r:embed="rId6"/>
                <a:stretch>
                  <a:fillRect l="-3061" t="-3041" b="-33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1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2104577B-C7FF-449D-21FD-23C4DC0CC125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8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Transmission</a:t>
            </a:r>
            <a:endParaRPr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/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Source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38D0C0-8A92-ED10-9A3D-DB355E6B4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48" y="1174631"/>
                <a:ext cx="683200" cy="540212"/>
              </a:xfrm>
              <a:prstGeom prst="rect">
                <a:avLst/>
              </a:prstGeom>
              <a:blipFill>
                <a:blip r:embed="rId3"/>
                <a:stretch>
                  <a:fillRect l="-2679" t="-2273" b="-7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89B10A5-3F58-B67B-DD2B-3D55838A2D52}"/>
              </a:ext>
            </a:extLst>
          </p:cNvPr>
          <p:cNvSpPr/>
          <p:nvPr/>
        </p:nvSpPr>
        <p:spPr>
          <a:xfrm>
            <a:off x="5204878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/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V</a:t>
                </a:r>
                <a:r>
                  <a:rPr lang="en-US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size </a:t>
                </a:r>
                <a:r>
                  <a:rPr lang="el-GR" sz="1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55 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𝑛𝑑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7AC84D-91DE-6E7C-8DEE-488BAABE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998" y="1344882"/>
                <a:ext cx="1074333" cy="830997"/>
              </a:xfrm>
              <a:prstGeom prst="rect">
                <a:avLst/>
              </a:prstGeom>
              <a:blipFill>
                <a:blip r:embed="rId4"/>
                <a:stretch>
                  <a:fillRect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/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DFAC23-72B5-0735-953C-922CA5C26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70" y="1391052"/>
                <a:ext cx="1144096" cy="1200329"/>
              </a:xfrm>
              <a:prstGeom prst="rect">
                <a:avLst/>
              </a:prstGeom>
              <a:blipFill>
                <a:blip r:embed="rId5"/>
                <a:stretch>
                  <a:fillRect l="-535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495D12-7858-F003-CE28-01B5B8EA5896}"/>
              </a:ext>
            </a:extLst>
          </p:cNvPr>
          <p:cNvCxnSpPr>
            <a:cxnSpLocks/>
          </p:cNvCxnSpPr>
          <p:nvPr/>
        </p:nvCxnSpPr>
        <p:spPr>
          <a:xfrm>
            <a:off x="1153585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AFEF395-480B-BF58-27CB-E981496FF7E3}"/>
              </a:ext>
            </a:extLst>
          </p:cNvPr>
          <p:cNvCxnSpPr>
            <a:cxnSpLocks/>
          </p:cNvCxnSpPr>
          <p:nvPr/>
        </p:nvCxnSpPr>
        <p:spPr>
          <a:xfrm>
            <a:off x="3187697" y="1081825"/>
            <a:ext cx="20235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5E69E9-EF6E-7B7F-21CD-658CBCE76DBC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1326290-A642-98C6-122C-D56550471FF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F2BC4-2EE9-9984-BCE0-5DEE1F846139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795643-6DFF-3447-3952-D560B6B8DBF0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/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22EEFA-1927-C8BE-D78A-E2390BA64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437" y="1027052"/>
                <a:ext cx="921278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/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867DDD-709E-0F23-CBD3-F3339655D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38" y="1027052"/>
                <a:ext cx="921278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A54D5C-F27B-1CB5-C44F-2D704A4037BF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/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D4C553-5F22-CFAC-A0F3-9C89C842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17" y="813082"/>
                <a:ext cx="1362252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16F7BA-FD11-C4C8-A0DA-831DB539A280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BF45FE-F0AD-7B7E-89E7-DC17448B4DB7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C902AAE-5DF3-A03D-51BC-FD0F48BBF82A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A24270-8E93-850B-31C1-FA36F58DC1D2}"/>
              </a:ext>
            </a:extLst>
          </p:cNvPr>
          <p:cNvCxnSpPr>
            <a:cxnSpLocks/>
          </p:cNvCxnSpPr>
          <p:nvPr/>
        </p:nvCxnSpPr>
        <p:spPr>
          <a:xfrm>
            <a:off x="7196665" y="1078820"/>
            <a:ext cx="62230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80C9C0D-05F6-E9A7-51A0-00E97BB48C10}"/>
              </a:ext>
            </a:extLst>
          </p:cNvPr>
          <p:cNvCxnSpPr>
            <a:cxnSpLocks/>
          </p:cNvCxnSpPr>
          <p:nvPr/>
        </p:nvCxnSpPr>
        <p:spPr>
          <a:xfrm>
            <a:off x="5272611" y="1076805"/>
            <a:ext cx="19240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/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E65F764-3BD6-54C6-674B-7EA355F51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639" y="813082"/>
                <a:ext cx="1362252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/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845AF-6C6E-B92A-DD2E-626D67EDD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418516"/>
                <a:ext cx="1218219" cy="1200329"/>
              </a:xfrm>
              <a:prstGeom prst="rect">
                <a:avLst/>
              </a:prstGeom>
              <a:blipFill>
                <a:blip r:embed="rId10"/>
                <a:stretch>
                  <a:fillRect l="-503" t="-508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/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𝑓𝑜𝑐𝑎𝑙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982245-6819-FBF5-7F4C-08C8F738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974" y="1047842"/>
                <a:ext cx="665162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/>
              <p:nvPr/>
            </p:nvSpPr>
            <p:spPr>
              <a:xfrm>
                <a:off x="2606040" y="2604274"/>
                <a:ext cx="2110845" cy="913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𝑀</m:t>
                                          </m:r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  <a:p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1200" dirty="0"/>
                  <a:t> --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mirror reflectivity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73630F-3205-3CDE-C5B3-B9041E520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040" y="2604274"/>
                <a:ext cx="2110845" cy="913135"/>
              </a:xfrm>
              <a:prstGeom prst="rect">
                <a:avLst/>
              </a:prstGeom>
              <a:blipFill>
                <a:blip r:embed="rId12"/>
                <a:stretch>
                  <a:fillRect l="-867" t="-1333" b="-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/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BDA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2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𝐵𝐷𝐴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7EBE02-6A65-953B-F8EB-2137A514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2604274"/>
                <a:ext cx="1695856" cy="728469"/>
              </a:xfrm>
              <a:prstGeom prst="rect">
                <a:avLst/>
              </a:prstGeom>
              <a:blipFill>
                <a:blip r:embed="rId13"/>
                <a:stretch>
                  <a:fillRect l="-107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/>
              <p:nvPr/>
            </p:nvSpPr>
            <p:spPr>
              <a:xfrm>
                <a:off x="6476616" y="2604274"/>
                <a:ext cx="2368934" cy="728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  <m:func>
                        <m:func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erf</m:t>
                          </m:r>
                        </m:fName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 dirty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dirty="0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𝐾𝐵𝑉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𝐾𝐵𝑉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DC6C2A-104E-DB74-B76F-D1A48DAED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616" y="2604274"/>
                <a:ext cx="2368934" cy="728469"/>
              </a:xfrm>
              <a:prstGeom prst="rect">
                <a:avLst/>
              </a:prstGeom>
              <a:blipFill>
                <a:blip r:embed="rId14"/>
                <a:stretch>
                  <a:fillRect l="-771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BD2A408C-7D52-A138-AE77-14E32F8F7A5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81034" y="2517971"/>
            <a:ext cx="2586351" cy="1821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/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transmission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𝐵𝐷𝐴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𝐾𝐵𝑉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5469DB6-EDAF-5052-B4AA-D63CE0BE3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477" y="3945804"/>
                <a:ext cx="1695856" cy="492443"/>
              </a:xfrm>
              <a:prstGeom prst="rect">
                <a:avLst/>
              </a:prstGeom>
              <a:blipFill>
                <a:blip r:embed="rId16"/>
                <a:stretch>
                  <a:fillRect l="-1079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1AFE4D0-A34E-A836-4E69-D846AFC4BC07}"/>
              </a:ext>
            </a:extLst>
          </p:cNvPr>
          <p:cNvSpPr txBox="1"/>
          <p:nvPr/>
        </p:nvSpPr>
        <p:spPr>
          <a:xfrm>
            <a:off x="309030" y="4647847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84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(EXCEL) </a:t>
            </a:r>
            <a:endParaRPr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442D5-DD3B-387B-81A7-AE891C53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922" y="571199"/>
            <a:ext cx="4838412" cy="4243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1DC709-ED9E-17D9-E944-C220D29F9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70" y="4293883"/>
            <a:ext cx="2147358" cy="52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- CRL</a:t>
            </a:r>
            <a:endParaRPr sz="2400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1A9D6C65-20DF-12A8-22ED-11A8E6065965}"/>
              </a:ext>
            </a:extLst>
          </p:cNvPr>
          <p:cNvSpPr txBox="1">
            <a:spLocks/>
          </p:cNvSpPr>
          <p:nvPr/>
        </p:nvSpPr>
        <p:spPr>
          <a:xfrm>
            <a:off x="224592" y="600409"/>
            <a:ext cx="1556082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82CA">
                  <a:lumMod val="75000"/>
                </a:srgbClr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09C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Single lens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F3D71E-3B04-7461-3C42-AE23766B5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2" y="879542"/>
            <a:ext cx="3650567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/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6921EB1-5798-1D28-7CB4-EFD3CABC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1" y="802224"/>
                <a:ext cx="640816" cy="403316"/>
              </a:xfrm>
              <a:prstGeom prst="rect">
                <a:avLst/>
              </a:prstGeom>
              <a:blipFill>
                <a:blip r:embed="rId4"/>
                <a:stretch>
                  <a:fillRect l="-8571" t="-1515" r="-571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D374E31-09AA-E9B7-0DB3-61F6750A5790}"/>
              </a:ext>
            </a:extLst>
          </p:cNvPr>
          <p:cNvSpPr txBox="1">
            <a:spLocks/>
          </p:cNvSpPr>
          <p:nvPr/>
        </p:nvSpPr>
        <p:spPr>
          <a:xfrm>
            <a:off x="4572000" y="600409"/>
            <a:ext cx="3720785" cy="2791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Wingdings" charset="2"/>
              <a:buNone/>
              <a:defRPr sz="2667" b="1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73088" indent="-29845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Lucida Grande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519113" indent="217488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569913" indent="237744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>
                  <a:lumMod val="75000"/>
                </a:schemeClr>
              </a:buClr>
              <a:buFont typeface="Arial"/>
              <a:buChar char="•"/>
              <a:defRPr sz="18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lnSpc>
                <a:spcPct val="90000"/>
              </a:lnSpc>
              <a:spcAft>
                <a:spcPts val="600"/>
              </a:spcAft>
              <a:buClr>
                <a:srgbClr val="0082CA">
                  <a:lumMod val="75000"/>
                </a:srgbClr>
              </a:buClr>
            </a:pPr>
            <a:r>
              <a:rPr lang="en-US" sz="1800" b="1" kern="1200" dirty="0">
                <a:solidFill>
                  <a:srgbClr val="00609C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Compound refractive lenses (CRL)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CBEBD04-F2B3-CAC4-0161-4C9888C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924" y="879542"/>
            <a:ext cx="2680138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/>
              <p:nvPr/>
            </p:nvSpPr>
            <p:spPr>
              <a:xfrm>
                <a:off x="7462109" y="960238"/>
                <a:ext cx="1661352" cy="1147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stack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stack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rad>
                            </m:e>
                          </m:func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D11FAF7-D1A4-054C-889A-CE7313FDD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2109" y="960238"/>
                <a:ext cx="1661352" cy="1147237"/>
              </a:xfrm>
              <a:prstGeom prst="rect">
                <a:avLst/>
              </a:prstGeom>
              <a:blipFill>
                <a:blip r:embed="rId6"/>
                <a:stretch>
                  <a:fillRect l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/>
              <p:nvPr/>
            </p:nvSpPr>
            <p:spPr>
              <a:xfrm>
                <a:off x="209039" y="2550377"/>
                <a:ext cx="2781211" cy="2062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aperture due to absorption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𝑠𝑡𝑎𝑐𝑘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𝑠𝑡𝑎𝑐𝑘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𝑠𝑡𝑎𝑐𝑘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𝑠𝑡𝑎𝑐𝑘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88455E1-5AD9-73B1-37AD-50D039209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39" y="2550377"/>
                <a:ext cx="2781211" cy="2062296"/>
              </a:xfrm>
              <a:prstGeom prst="rect">
                <a:avLst/>
              </a:prstGeom>
              <a:blipFill>
                <a:blip r:embed="rId7"/>
                <a:stretch>
                  <a:fillRect l="-3939" t="-1475" r="-1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/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Gaussian incident beam with size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𝝈</m:t>
                    </m:r>
                  </m:oMath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found numerically as the FWHM of the transmitted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𝐶𝑅𝐿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𝑅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Transmission is then the integration of the beam profile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CRL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b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eff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/2)</m:t>
                              </m:r>
                            </m:e>
                          </m:func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𝐶𝑅𝐿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A087127-74C4-CB13-3B5B-ADCFE2B0F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632" y="2553572"/>
                <a:ext cx="5498223" cy="1989519"/>
              </a:xfrm>
              <a:prstGeom prst="rect">
                <a:avLst/>
              </a:prstGeom>
              <a:blipFill>
                <a:blip r:embed="rId8"/>
                <a:stretch>
                  <a:fillRect l="-1996" t="-1534" r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B9CE0D6-CB53-0011-93A4-F975B10E244E}"/>
              </a:ext>
            </a:extLst>
          </p:cNvPr>
          <p:cNvSpPr txBox="1"/>
          <p:nvPr/>
        </p:nvSpPr>
        <p:spPr>
          <a:xfrm>
            <a:off x="5888315" y="4644879"/>
            <a:ext cx="31813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014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– Two moment bender mirror</a:t>
            </a:r>
            <a:endParaRPr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209F8-7CBE-F182-3615-0B3163C446C8}"/>
              </a:ext>
            </a:extLst>
          </p:cNvPr>
          <p:cNvSpPr txBox="1"/>
          <p:nvPr/>
        </p:nvSpPr>
        <p:spPr>
          <a:xfrm>
            <a:off x="445720" y="2649482"/>
            <a:ext cx="39814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/>
            <a:r>
              <a:rPr lang="en-US" sz="1000" dirty="0"/>
              <a:t>M. R. Howells, et al., Opt. Eng. </a:t>
            </a:r>
            <a:r>
              <a:rPr lang="en-US" sz="1000" b="1" dirty="0"/>
              <a:t>39</a:t>
            </a:r>
            <a:r>
              <a:rPr lang="en-US" sz="1000" dirty="0"/>
              <a:t>, 2748 (2000).</a:t>
            </a:r>
          </a:p>
          <a:p>
            <a:pPr lvl="1" fontAlgn="auto"/>
            <a:r>
              <a:rPr lang="en-US" sz="1000" dirty="0">
                <a:effectLst/>
              </a:rPr>
              <a:t>L. Rebuffi, L. and X. Shi, Proc. SPIE </a:t>
            </a:r>
            <a:r>
              <a:rPr lang="en-US" sz="1000" b="1" dirty="0">
                <a:effectLst/>
              </a:rPr>
              <a:t>11493</a:t>
            </a:r>
            <a:r>
              <a:rPr lang="en-US" sz="1000" dirty="0">
                <a:effectLst/>
              </a:rPr>
              <a:t>, 1149303 (2020).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7124E-7368-C2F1-AB5F-B00DEFC3A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77" y="838342"/>
            <a:ext cx="2528105" cy="14922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/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𝐹𝑥</m:t>
                      </m:r>
                      <m:r>
                        <a:rPr lang="en-US" sz="1200" b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12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𝐵𝐶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200" b="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𝐷𝐿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/2</m:t>
                                  </m:r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num>
                                <m:den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sz="120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200" b="0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sz="1200" b="0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120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𝐷𝐿</m:t>
                                      </m:r>
                                    </m:num>
                                    <m:den>
                                      <m:r>
                                        <a:rPr lang="en-US" sz="1200" b="0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tx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200" b="0" i="1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— Young’s modulus of elasticity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86256C5-E26F-A4F4-AE1A-4D3AB010E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2050" y="600409"/>
                <a:ext cx="5201805" cy="2070567"/>
              </a:xfrm>
              <a:prstGeom prst="rect">
                <a:avLst/>
              </a:prstGeom>
              <a:blipFill>
                <a:blip r:embed="rId4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1011B78-EDF0-194D-BD9D-C472D6C4A01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081" y="3282749"/>
            <a:ext cx="3849277" cy="14222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D4501C1-B456-DA02-4A37-FE5A870942EE}"/>
              </a:ext>
            </a:extLst>
          </p:cNvPr>
          <p:cNvGrpSpPr/>
          <p:nvPr/>
        </p:nvGrpSpPr>
        <p:grpSpPr>
          <a:xfrm>
            <a:off x="4821669" y="3079318"/>
            <a:ext cx="4275786" cy="1160859"/>
            <a:chOff x="3997981" y="3074187"/>
            <a:chExt cx="4275786" cy="11608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A4F4A3-2B40-1A45-B9B6-078D0D92D2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901" t="28159" r="25818" b="47654"/>
            <a:stretch/>
          </p:blipFill>
          <p:spPr>
            <a:xfrm>
              <a:off x="4038778" y="3074187"/>
              <a:ext cx="3101345" cy="7315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3D9730-29FE-9845-AD3B-AAAABB45A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525" t="60420" r="29387" b="17043"/>
            <a:stretch/>
          </p:blipFill>
          <p:spPr>
            <a:xfrm>
              <a:off x="3997981" y="3722914"/>
              <a:ext cx="2834640" cy="512132"/>
            </a:xfrm>
            <a:prstGeom prst="rect">
              <a:avLst/>
            </a:prstGeom>
          </p:spPr>
        </p:pic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5A9AE31-718F-4D45-9EE5-C5F61491FD36}"/>
                </a:ext>
              </a:extLst>
            </p:cNvPr>
            <p:cNvSpPr txBox="1"/>
            <p:nvPr/>
          </p:nvSpPr>
          <p:spPr>
            <a:xfrm>
              <a:off x="7140123" y="3215515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Ideal slope 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4B598297-985E-4F43-8BF0-3C7A33E5AD15}"/>
                </a:ext>
              </a:extLst>
            </p:cNvPr>
            <p:cNvSpPr txBox="1"/>
            <p:nvPr/>
          </p:nvSpPr>
          <p:spPr>
            <a:xfrm>
              <a:off x="6984632" y="3828366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dirty="0"/>
                <a:t>Bender slope 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2762F0-1500-CCC9-B16E-4C0D436E7021}"/>
              </a:ext>
            </a:extLst>
          </p:cNvPr>
          <p:cNvCxnSpPr/>
          <p:nvPr/>
        </p:nvCxnSpPr>
        <p:spPr>
          <a:xfrm>
            <a:off x="308095" y="3074187"/>
            <a:ext cx="866890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/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0" dirty="0"/>
                  <a:t>Bender </a:t>
                </a:r>
                <a:r>
                  <a:rPr lang="en-US" sz="1400" dirty="0"/>
                  <a:t>Error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CF42BB54-7637-234C-9702-1E2A53843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69" y="4231867"/>
                <a:ext cx="3142142" cy="367408"/>
              </a:xfrm>
              <a:prstGeom prst="rect">
                <a:avLst/>
              </a:prstGeom>
              <a:blipFill>
                <a:blip r:embed="rId8"/>
                <a:stretch>
                  <a:fillRect l="-583" t="-101667" b="-16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F23055A-B24A-23F3-926D-384046E34E94}"/>
              </a:ext>
            </a:extLst>
          </p:cNvPr>
          <p:cNvSpPr txBox="1"/>
          <p:nvPr/>
        </p:nvSpPr>
        <p:spPr>
          <a:xfrm>
            <a:off x="493346" y="4664052"/>
            <a:ext cx="35325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auto"/>
            <a:r>
              <a:rPr lang="en-US" sz="1050" dirty="0"/>
              <a:t>Peter J. Eng, et al., Proc. SPIE </a:t>
            </a:r>
            <a:r>
              <a:rPr lang="en-US" sz="1050" b="1" dirty="0"/>
              <a:t>3449</a:t>
            </a:r>
            <a:r>
              <a:rPr lang="en-US" sz="1050" dirty="0"/>
              <a:t>, 145-156 (1998).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AB69E2-A84D-094A-BA05-E3A65763DB6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901" t="10047" r="36289" b="34749"/>
          <a:stretch/>
        </p:blipFill>
        <p:spPr>
          <a:xfrm>
            <a:off x="3216272" y="3220646"/>
            <a:ext cx="1310640" cy="7529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7767F2-94B7-0D45-A8E9-573B4DD06E8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09" t="11319" r="6569" b="4366"/>
          <a:stretch/>
        </p:blipFill>
        <p:spPr>
          <a:xfrm>
            <a:off x="118135" y="3295733"/>
            <a:ext cx="900480" cy="677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058B1D-F64B-0478-DF1B-254BBB3B8F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135" y="693372"/>
            <a:ext cx="865442" cy="7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8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2231A-1CD9-5A54-2BF8-49B77E6AB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16" y="733872"/>
            <a:ext cx="8520568" cy="40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04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OASYS SHADOWOUI - Results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4B65D-1DD3-7B09-7CD0-C02E0BC0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9" y="748196"/>
            <a:ext cx="5284755" cy="3647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m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</a:t>
                          </a:r>
                          <a:r>
                            <a:rPr lang="el-GR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μ</a:t>
                          </a:r>
                          <a:r>
                            <a:rPr lang="en-US" sz="1400" dirty="0"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rad</a:t>
                          </a:r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30D585CF-3E5D-8441-E7AE-CFE2D60A2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2361320"/>
                  </p:ext>
                </p:extLst>
              </p:nvPr>
            </p:nvGraphicFramePr>
            <p:xfrm>
              <a:off x="5594350" y="748196"/>
              <a:ext cx="3460116" cy="36471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24330">
                      <a:extLst>
                        <a:ext uri="{9D8B030D-6E8A-4147-A177-3AD203B41FA5}">
                          <a16:colId xmlns:a16="http://schemas.microsoft.com/office/drawing/2014/main" val="1276953946"/>
                        </a:ext>
                      </a:extLst>
                    </a:gridCol>
                    <a:gridCol w="1006793">
                      <a:extLst>
                        <a:ext uri="{9D8B030D-6E8A-4147-A177-3AD203B41FA5}">
                          <a16:colId xmlns:a16="http://schemas.microsoft.com/office/drawing/2014/main" val="171817329"/>
                        </a:ext>
                      </a:extLst>
                    </a:gridCol>
                    <a:gridCol w="828993">
                      <a:extLst>
                        <a:ext uri="{9D8B030D-6E8A-4147-A177-3AD203B41FA5}">
                          <a16:colId xmlns:a16="http://schemas.microsoft.com/office/drawing/2014/main" val="4061568669"/>
                        </a:ext>
                      </a:extLst>
                    </a:gridCol>
                  </a:tblGrid>
                  <a:tr h="455889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Analytical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Shadow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9055402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101333" r="-114607" b="-6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2165362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201333" r="-114607" b="-5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50087909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301333" r="-114607" b="-4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73030078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75" t="-401333" r="-114607" b="-3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95726330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H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16.7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21125364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4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FWHM</a:t>
                          </a:r>
                          <a:r>
                            <a:rPr lang="en-US" sz="1400" baseline="-25000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focal</a:t>
                          </a:r>
                          <a:r>
                            <a:rPr lang="en-US" sz="1400" baseline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V (nm)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15.3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93566757"/>
                      </a:ext>
                    </a:extLst>
                  </a:tr>
                  <a:tr h="45588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 transmission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1.04%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0.78%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46538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7EE021A-FC5A-A23E-B81C-526014ECE2F2}"/>
              </a:ext>
            </a:extLst>
          </p:cNvPr>
          <p:cNvSpPr txBox="1"/>
          <p:nvPr/>
        </p:nvSpPr>
        <p:spPr>
          <a:xfrm>
            <a:off x="7393134" y="4395304"/>
            <a:ext cx="1578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*Mirror reflectivity not considered.</a:t>
            </a:r>
          </a:p>
        </p:txBody>
      </p:sp>
    </p:spTree>
    <p:extLst>
      <p:ext uri="{BB962C8B-B14F-4D97-AF65-F5344CB8AC3E}">
        <p14:creationId xmlns:p14="http://schemas.microsoft.com/office/powerpoint/2010/main" val="217817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specification</a:t>
            </a:r>
            <a:endParaRPr lang="en-US" sz="2400" dirty="0"/>
          </a:p>
        </p:txBody>
      </p:sp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/>
              <a:t>Mechanical motion, stability, and misalignment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Optics aberration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Thermal consideration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605928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altLang="zh-CN" dirty="0"/>
              <a:t>General design consideration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Design example: APS-U ISN beamline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Optics specification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Outline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285C-B60C-8A78-2EC7-660E5774C6B8}"/>
              </a:ext>
            </a:extLst>
          </p:cNvPr>
          <p:cNvGrpSpPr/>
          <p:nvPr/>
        </p:nvGrpSpPr>
        <p:grpSpPr>
          <a:xfrm flipH="1">
            <a:off x="6355271" y="198157"/>
            <a:ext cx="2602893" cy="1835749"/>
            <a:chOff x="174801" y="600409"/>
            <a:chExt cx="3232492" cy="206656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C94A86A-4904-CA24-943C-2AC07B1787E1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64A5B9-996C-F1F2-69C9-90FBE569ED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2B58E1-D7BA-8CB2-ABFC-8B3E8D4F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753DB9-2346-9DF6-5116-F15CA3113BF4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3C70959-4A96-83C6-74C9-6E6DD51402D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5D520A-C5A7-E5AC-A3B9-2BA44BF7A5D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03820-769E-6345-6D9B-1EB5217E738A}"/>
                </a:ext>
              </a:extLst>
            </p:cNvPr>
            <p:cNvSpPr txBox="1"/>
            <p:nvPr/>
          </p:nvSpPr>
          <p:spPr>
            <a:xfrm>
              <a:off x="1701801" y="232842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E7BC4-305C-1557-6270-9A62AFC78B40}"/>
                </a:ext>
              </a:extLst>
            </p:cNvPr>
            <p:cNvSpPr txBox="1"/>
            <p:nvPr/>
          </p:nvSpPr>
          <p:spPr>
            <a:xfrm>
              <a:off x="1991375" y="100017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1E096A-4F65-3A6B-45A8-9775F853F4CD}"/>
                </a:ext>
              </a:extLst>
            </p:cNvPr>
            <p:cNvSpPr txBox="1"/>
            <p:nvPr/>
          </p:nvSpPr>
          <p:spPr>
            <a:xfrm>
              <a:off x="427372" y="2101952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7BDD8-BECF-FE27-758F-D3392001A289}"/>
                </a:ext>
              </a:extLst>
            </p:cNvPr>
            <p:cNvSpPr txBox="1"/>
            <p:nvPr/>
          </p:nvSpPr>
          <p:spPr>
            <a:xfrm>
              <a:off x="1552661" y="600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656E2C-370B-8283-3D8F-6DB2816A1FA4}"/>
                </a:ext>
              </a:extLst>
            </p:cNvPr>
            <p:cNvSpPr txBox="1"/>
            <p:nvPr/>
          </p:nvSpPr>
          <p:spPr>
            <a:xfrm>
              <a:off x="2333880" y="232842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96A2B0-1D5F-9A37-9FC1-5BA94D5FE2D3}"/>
                </a:ext>
              </a:extLst>
            </p:cNvPr>
            <p:cNvSpPr txBox="1"/>
            <p:nvPr/>
          </p:nvSpPr>
          <p:spPr>
            <a:xfrm>
              <a:off x="174801" y="1619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8512F83-C863-5E4D-822F-EC09F5F14AB8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4F30C4-1776-4EF5-DC86-06E597922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AAB0A5-EC06-52B7-62D4-56014008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623F8-62C7-49AA-E53A-4A1549CB0584}"/>
                </a:ext>
              </a:extLst>
            </p:cNvPr>
            <p:cNvSpPr txBox="1"/>
            <p:nvPr/>
          </p:nvSpPr>
          <p:spPr>
            <a:xfrm>
              <a:off x="2720887" y="132736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13B564-0821-0136-9263-980EE5E962D1}"/>
              </a:ext>
            </a:extLst>
          </p:cNvPr>
          <p:cNvGrpSpPr/>
          <p:nvPr/>
        </p:nvGrpSpPr>
        <p:grpSpPr>
          <a:xfrm>
            <a:off x="782741" y="660897"/>
            <a:ext cx="2997802" cy="1373009"/>
            <a:chOff x="482601" y="621090"/>
            <a:chExt cx="2636883" cy="1099103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88B1434-5065-9569-E2A2-1A37E5C480E3}"/>
                </a:ext>
              </a:extLst>
            </p:cNvPr>
            <p:cNvCxnSpPr>
              <a:cxnSpLocks/>
            </p:cNvCxnSpPr>
            <p:nvPr/>
          </p:nvCxnSpPr>
          <p:spPr>
            <a:xfrm>
              <a:off x="2902118" y="621090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8CEFB9B-120A-459D-5015-7968FED522C3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844720" y="733274"/>
              <a:ext cx="2057398" cy="23071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619B54-F542-7AB9-277B-684140D65F0B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>
              <a:off x="844720" y="1090990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54E27A3-DAF8-FEB9-3455-01805295D888}"/>
                </a:ext>
              </a:extLst>
            </p:cNvPr>
            <p:cNvSpPr/>
            <p:nvPr/>
          </p:nvSpPr>
          <p:spPr>
            <a:xfrm>
              <a:off x="810853" y="963990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F14459-E40E-08B4-A9E2-821462D0A174}"/>
                    </a:ext>
                  </a:extLst>
                </p:cNvPr>
                <p:cNvSpPr txBox="1"/>
                <p:nvPr/>
              </p:nvSpPr>
              <p:spPr>
                <a:xfrm>
                  <a:off x="482601" y="1120296"/>
                  <a:ext cx="682182" cy="591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Source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dirty="0"/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6F14459-E40E-08B4-A9E2-821462D0A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01" y="1120296"/>
                  <a:ext cx="682182" cy="591305"/>
                </a:xfrm>
                <a:prstGeom prst="rect">
                  <a:avLst/>
                </a:prstGeom>
                <a:blipFill>
                  <a:blip r:embed="rId3"/>
                  <a:stretch>
                    <a:fillRect l="-2344" t="-1653" b="-74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06E4497-96F0-0C89-4C2F-29D641E10DC4}"/>
                </a:ext>
              </a:extLst>
            </p:cNvPr>
            <p:cNvSpPr txBox="1"/>
            <p:nvPr/>
          </p:nvSpPr>
          <p:spPr>
            <a:xfrm>
              <a:off x="2684750" y="1412416"/>
              <a:ext cx="4347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74FFAC-BDFB-8FEF-28D2-27D292E3A632}"/>
                    </a:ext>
                  </a:extLst>
                </p:cNvPr>
                <p:cNvSpPr txBox="1"/>
                <p:nvPr/>
              </p:nvSpPr>
              <p:spPr>
                <a:xfrm>
                  <a:off x="1900204" y="974133"/>
                  <a:ext cx="106329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28 m</a:t>
                  </a: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D74FFAC-BDFB-8FEF-28D2-27D292E3A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204" y="974133"/>
                  <a:ext cx="1063297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31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577ABCD-AA28-8A25-6BC1-CAA3E9C83D3E}"/>
                </a:ext>
              </a:extLst>
            </p:cNvPr>
            <p:cNvCxnSpPr>
              <a:cxnSpLocks/>
            </p:cNvCxnSpPr>
            <p:nvPr/>
          </p:nvCxnSpPr>
          <p:spPr>
            <a:xfrm>
              <a:off x="872237" y="1027490"/>
              <a:ext cx="2023531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13B90-D8BA-3ECF-F030-F5502C93FF4C}"/>
                  </a:ext>
                </a:extLst>
              </p:cNvPr>
              <p:cNvSpPr txBox="1"/>
              <p:nvPr/>
            </p:nvSpPr>
            <p:spPr>
              <a:xfrm>
                <a:off x="423656" y="2076851"/>
                <a:ext cx="4148344" cy="1324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angle resolution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Pitch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pitch resolution moves the virtual source by 10% of the vertical source size (FWHM).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FC13B90-D8BA-3ECF-F030-F5502C93F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6" y="2076851"/>
                <a:ext cx="4148344" cy="1324465"/>
              </a:xfrm>
              <a:prstGeom prst="rect">
                <a:avLst/>
              </a:prstGeom>
              <a:blipFill>
                <a:blip r:embed="rId5"/>
                <a:stretch>
                  <a:fillRect l="-2937" t="-3226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3B0F85-0EC4-50EA-216B-009CDFF81EA7}"/>
                  </a:ext>
                </a:extLst>
              </p:cNvPr>
              <p:cNvSpPr txBox="1"/>
              <p:nvPr/>
            </p:nvSpPr>
            <p:spPr>
              <a:xfrm>
                <a:off x="423656" y="3479355"/>
                <a:ext cx="3924728" cy="13244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angle resolution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Roll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2.355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 means the roll resolution moves the virtual source by 10% of the horizontal source size (FWHM).</a:t>
                </a: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53B0F85-0EC4-50EA-216B-009CDFF81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56" y="3479355"/>
                <a:ext cx="3924728" cy="1324465"/>
              </a:xfrm>
              <a:prstGeom prst="rect">
                <a:avLst/>
              </a:prstGeom>
              <a:blipFill>
                <a:blip r:embed="rId6"/>
                <a:stretch>
                  <a:fillRect l="-3106" t="-3226" r="-1087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D744E-0A59-DFDA-36C2-F1FAD2F0743E}"/>
                  </a:ext>
                </a:extLst>
              </p:cNvPr>
              <p:cNvSpPr txBox="1"/>
              <p:nvPr/>
            </p:nvSpPr>
            <p:spPr>
              <a:xfrm>
                <a:off x="4606443" y="2076851"/>
                <a:ext cx="4148344" cy="2548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Pitch vibration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optics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 (M1, M2 before BDA)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vib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0.162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2FD744E-0A59-DFDA-36C2-F1FAD2F07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43" y="2076851"/>
                <a:ext cx="4148344" cy="2548775"/>
              </a:xfrm>
              <a:prstGeom prst="rect">
                <a:avLst/>
              </a:prstGeom>
              <a:blipFill>
                <a:blip r:embed="rId7"/>
                <a:stretch>
                  <a:fillRect l="-3088"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87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/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SM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eff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m:rPr>
                        <m:sty m:val="p"/>
                      </m:rPr>
                      <a:rPr lang="en-US" sz="12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,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e.g.,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D969874-B728-C989-7E4C-3B772C9D2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380" y="946377"/>
                <a:ext cx="2355517" cy="652807"/>
              </a:xfrm>
              <a:prstGeom prst="rect">
                <a:avLst/>
              </a:prstGeom>
              <a:blipFill>
                <a:blip r:embed="rId3"/>
                <a:stretch>
                  <a:fillRect b="-6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AF5EBC-5331-46FF-7FE4-8E50081A23E3}"/>
              </a:ext>
            </a:extLst>
          </p:cNvPr>
          <p:cNvSpPr txBox="1">
            <a:spLocks/>
          </p:cNvSpPr>
          <p:nvPr/>
        </p:nvSpPr>
        <p:spPr>
          <a:xfrm>
            <a:off x="67175" y="600409"/>
            <a:ext cx="4339725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Monochromator relative pitch vibration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67D8-AC0E-FBCD-C207-2705BC5A70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8" y="4029606"/>
            <a:ext cx="2230850" cy="772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948F3B-C43D-422E-38E8-D0DE70DD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760" y="990180"/>
            <a:ext cx="2729575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DD5907-6D9B-3C5F-31FD-9D6C976E9ED0}"/>
              </a:ext>
            </a:extLst>
          </p:cNvPr>
          <p:cNvSpPr txBox="1">
            <a:spLocks/>
          </p:cNvSpPr>
          <p:nvPr/>
        </p:nvSpPr>
        <p:spPr>
          <a:xfrm>
            <a:off x="5151814" y="599934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/>
              <a:t>Focusing mirror angular vibration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/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optics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2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vib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foc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ideal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e.g.,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00305-1A3E-12DA-6ACD-6D4669D96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1967947"/>
                <a:ext cx="2409762" cy="652807"/>
              </a:xfrm>
              <a:prstGeom prst="rect">
                <a:avLst/>
              </a:prstGeom>
              <a:blipFill>
                <a:blip r:embed="rId6"/>
                <a:stretch>
                  <a:fillRect b="-65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2C00A87-DBDA-2C5A-F1E6-A0DE37158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1787931"/>
            <a:ext cx="2824819" cy="216408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0CC521-8C60-FA51-C0F7-558B13FCBFD1}"/>
              </a:ext>
            </a:extLst>
          </p:cNvPr>
          <p:cNvSpPr txBox="1"/>
          <p:nvPr/>
        </p:nvSpPr>
        <p:spPr>
          <a:xfrm>
            <a:off x="2620380" y="4155886"/>
            <a:ext cx="22780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BDA serves as the new source and isolates the source, FM, and Mono vibration.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2B6AAB7-0031-3FED-E6B8-FD79E11358C3}"/>
              </a:ext>
            </a:extLst>
          </p:cNvPr>
          <p:cNvSpPr txBox="1">
            <a:spLocks/>
          </p:cNvSpPr>
          <p:nvPr/>
        </p:nvSpPr>
        <p:spPr>
          <a:xfrm>
            <a:off x="5151813" y="2704478"/>
            <a:ext cx="3925011" cy="499715"/>
          </a:xfrm>
          <a:prstGeom prst="rect">
            <a:avLst/>
          </a:prstGeom>
        </p:spPr>
        <p:txBody>
          <a:bodyPr/>
          <a:lstStyle>
            <a:lvl1pPr marL="173038" indent="-173038" algn="l" defTabSz="457200" rtl="0" eaLnBrk="1" latinLnBrk="0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  <a:defRPr sz="18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0700" indent="-236538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3275" indent="-187325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7438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-171450" algn="l" defTabSz="45720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Focusing lens positional vibration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/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ideal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optics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𝑣𝑖𝑏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foc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&lt;(1+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ideal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., 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9C946AB-409B-C676-CA13-3F127E97D5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3666" y="4211301"/>
                <a:ext cx="3029484" cy="652807"/>
              </a:xfrm>
              <a:prstGeom prst="rect">
                <a:avLst/>
              </a:prstGeom>
              <a:blipFill>
                <a:blip r:embed="rId8"/>
                <a:stretch>
                  <a:fillRect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A5D79A6E-1D40-00F3-CC0B-D2C870D3C6F5}"/>
              </a:ext>
            </a:extLst>
          </p:cNvPr>
          <p:cNvGrpSpPr/>
          <p:nvPr/>
        </p:nvGrpSpPr>
        <p:grpSpPr>
          <a:xfrm>
            <a:off x="5639269" y="3022581"/>
            <a:ext cx="2950097" cy="1188720"/>
            <a:chOff x="5639269" y="3022581"/>
            <a:chExt cx="2950097" cy="118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15DD9-B14D-D802-FDF1-5AC7E1D7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9269" y="3022581"/>
              <a:ext cx="2950097" cy="11887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/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ECEB43D-E39F-1752-7D70-2DA21BCE33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3287" y="3845543"/>
                  <a:ext cx="335926" cy="307777"/>
                </a:xfrm>
                <a:prstGeom prst="rect">
                  <a:avLst/>
                </a:prstGeom>
                <a:blipFill>
                  <a:blip r:embed="rId10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/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B09CCE22-5431-DC2E-18E8-AA21922209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8363" y="3845543"/>
                  <a:ext cx="335926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71E49E-FE21-9017-BC13-9FE0B7059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9450" y="4029606"/>
              <a:ext cx="465707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234213-B9E6-B0BD-6730-9BCD89D6ED4A}"/>
                </a:ext>
              </a:extLst>
            </p:cNvPr>
            <p:cNvCxnSpPr>
              <a:cxnSpLocks/>
            </p:cNvCxnSpPr>
            <p:nvPr/>
          </p:nvCxnSpPr>
          <p:spPr>
            <a:xfrm>
              <a:off x="6402840" y="4029606"/>
              <a:ext cx="55041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72A8502-4567-91D5-0CC6-5C31104D8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71051" y="4028422"/>
              <a:ext cx="321294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7AF149A-E954-8FFA-2037-1A114E748187}"/>
                </a:ext>
              </a:extLst>
            </p:cNvPr>
            <p:cNvCxnSpPr>
              <a:cxnSpLocks/>
            </p:cNvCxnSpPr>
            <p:nvPr/>
          </p:nvCxnSpPr>
          <p:spPr>
            <a:xfrm>
              <a:off x="7467600" y="4028422"/>
              <a:ext cx="323850" cy="0"/>
            </a:xfrm>
            <a:prstGeom prst="straightConnector1">
              <a:avLst/>
            </a:prstGeom>
            <a:ln w="635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DCBA761-F47B-CC3B-4FA0-8199A33DC56F}"/>
              </a:ext>
            </a:extLst>
          </p:cNvPr>
          <p:cNvGrpSpPr/>
          <p:nvPr/>
        </p:nvGrpSpPr>
        <p:grpSpPr>
          <a:xfrm>
            <a:off x="334380" y="927347"/>
            <a:ext cx="2286000" cy="806467"/>
            <a:chOff x="334380" y="927347"/>
            <a:chExt cx="2286000" cy="8064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406956-DF18-306E-E829-7A0584F9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380" y="927347"/>
              <a:ext cx="2286000" cy="603032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2DB1EE5-281C-CCB4-3D88-50B558AECAD8}"/>
                </a:ext>
              </a:extLst>
            </p:cNvPr>
            <p:cNvGrpSpPr/>
            <p:nvPr/>
          </p:nvGrpSpPr>
          <p:grpSpPr>
            <a:xfrm>
              <a:off x="334380" y="1426037"/>
              <a:ext cx="1299435" cy="307777"/>
              <a:chOff x="338865" y="1470029"/>
              <a:chExt cx="1299435" cy="3077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/>
                  <p:nvPr/>
                </p:nvSpPr>
                <p:spPr>
                  <a:xfrm>
                    <a:off x="742702" y="1470029"/>
                    <a:ext cx="33592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SM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D2C9EEB-B936-9626-F263-6DF65691FF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702" y="1470029"/>
                    <a:ext cx="335926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290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C38E563-BC55-9409-1490-E901CD5B61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8865" y="1654092"/>
                <a:ext cx="465707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B4DFB853-BF35-207B-AB0F-BA098A3481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8400" y="1654092"/>
                <a:ext cx="469900" cy="0"/>
              </a:xfrm>
              <a:prstGeom prst="straightConnector1">
                <a:avLst/>
              </a:prstGeom>
              <a:ln w="635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741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310265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Mechanical motion, stability, and misalignment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58285C-B60C-8A78-2EC7-660E5774C6B8}"/>
              </a:ext>
            </a:extLst>
          </p:cNvPr>
          <p:cNvGrpSpPr/>
          <p:nvPr/>
        </p:nvGrpSpPr>
        <p:grpSpPr>
          <a:xfrm flipH="1">
            <a:off x="6355271" y="198157"/>
            <a:ext cx="2602893" cy="1835749"/>
            <a:chOff x="174801" y="600409"/>
            <a:chExt cx="3232492" cy="2066567"/>
          </a:xfrm>
        </p:grpSpPr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DC94A86A-4904-CA24-943C-2AC07B1787E1}"/>
                </a:ext>
              </a:extLst>
            </p:cNvPr>
            <p:cNvSpPr/>
            <p:nvPr/>
          </p:nvSpPr>
          <p:spPr>
            <a:xfrm flipH="1">
              <a:off x="929216" y="1665914"/>
              <a:ext cx="1625599" cy="423335"/>
            </a:xfrm>
            <a:prstGeom prst="cube">
              <a:avLst>
                <a:gd name="adj" fmla="val 57644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A64A5B9-996C-F1F2-69C9-90FBE569EDBC}"/>
                </a:ext>
              </a:extLst>
            </p:cNvPr>
            <p:cNvCxnSpPr/>
            <p:nvPr/>
          </p:nvCxnSpPr>
          <p:spPr>
            <a:xfrm flipV="1">
              <a:off x="1718733" y="916620"/>
              <a:ext cx="0" cy="8720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2B58E1-D7BA-8CB2-ABFC-8B3E8D4F6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600" y="1788687"/>
              <a:ext cx="121920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B753DB9-2346-9DF6-5116-F15CA3113BF4}"/>
                </a:ext>
              </a:extLst>
            </p:cNvPr>
            <p:cNvSpPr/>
            <p:nvPr/>
          </p:nvSpPr>
          <p:spPr>
            <a:xfrm flipH="1">
              <a:off x="1403351" y="1234120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C3C70959-4A96-83C6-74C9-6E6DD51402D0}"/>
                </a:ext>
              </a:extLst>
            </p:cNvPr>
            <p:cNvSpPr/>
            <p:nvPr/>
          </p:nvSpPr>
          <p:spPr>
            <a:xfrm rot="16200000" flipH="1">
              <a:off x="1818211" y="1938970"/>
              <a:ext cx="423333" cy="325965"/>
            </a:xfrm>
            <a:prstGeom prst="arc">
              <a:avLst>
                <a:gd name="adj1" fmla="val 15314067"/>
                <a:gd name="adj2" fmla="val 12171555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95D520A-C5A7-E5AC-A3B9-2BA44BF7A5D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267" y="1788687"/>
              <a:ext cx="639222" cy="6265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03820-769E-6345-6D9B-1EB5217E738A}"/>
                </a:ext>
              </a:extLst>
            </p:cNvPr>
            <p:cNvSpPr txBox="1"/>
            <p:nvPr/>
          </p:nvSpPr>
          <p:spPr>
            <a:xfrm>
              <a:off x="1701801" y="2328422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Pitch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E7BC4-305C-1557-6270-9A62AFC78B40}"/>
                </a:ext>
              </a:extLst>
            </p:cNvPr>
            <p:cNvSpPr txBox="1"/>
            <p:nvPr/>
          </p:nvSpPr>
          <p:spPr>
            <a:xfrm>
              <a:off x="1991375" y="1000171"/>
              <a:ext cx="5822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Yaw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B1E096A-4F65-3A6B-45A8-9775F853F4CD}"/>
                </a:ext>
              </a:extLst>
            </p:cNvPr>
            <p:cNvSpPr txBox="1"/>
            <p:nvPr/>
          </p:nvSpPr>
          <p:spPr>
            <a:xfrm>
              <a:off x="427372" y="2101952"/>
              <a:ext cx="5501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Roll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487BDD8-BECF-FE27-758F-D3392001A289}"/>
                </a:ext>
              </a:extLst>
            </p:cNvPr>
            <p:cNvSpPr txBox="1"/>
            <p:nvPr/>
          </p:nvSpPr>
          <p:spPr>
            <a:xfrm>
              <a:off x="1552661" y="600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656E2C-370B-8283-3D8F-6DB2816A1FA4}"/>
                </a:ext>
              </a:extLst>
            </p:cNvPr>
            <p:cNvSpPr txBox="1"/>
            <p:nvPr/>
          </p:nvSpPr>
          <p:spPr>
            <a:xfrm>
              <a:off x="2333880" y="2328422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96A2B0-1D5F-9A37-9FC1-5BA94D5FE2D3}"/>
                </a:ext>
              </a:extLst>
            </p:cNvPr>
            <p:cNvSpPr txBox="1"/>
            <p:nvPr/>
          </p:nvSpPr>
          <p:spPr>
            <a:xfrm>
              <a:off x="174801" y="1619409"/>
              <a:ext cx="3321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B8512F83-C863-5E4D-822F-EC09F5F14AB8}"/>
                </a:ext>
              </a:extLst>
            </p:cNvPr>
            <p:cNvSpPr/>
            <p:nvPr/>
          </p:nvSpPr>
          <p:spPr>
            <a:xfrm rot="16200000" flipH="1">
              <a:off x="446621" y="1676503"/>
              <a:ext cx="630763" cy="224367"/>
            </a:xfrm>
            <a:prstGeom prst="arc">
              <a:avLst>
                <a:gd name="adj1" fmla="val 18474835"/>
                <a:gd name="adj2" fmla="val 14355279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A4F30C4-1776-4EF5-DC86-06E5979224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72" y="1234120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5AAB0A5-EC06-52B7-62D4-56014008D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6032" y="1249944"/>
              <a:ext cx="1263846" cy="544037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3623F8-62C7-49AA-E53A-4A1549CB0584}"/>
                </a:ext>
              </a:extLst>
            </p:cNvPr>
            <p:cNvSpPr txBox="1"/>
            <p:nvPr/>
          </p:nvSpPr>
          <p:spPr>
            <a:xfrm>
              <a:off x="2720887" y="1327360"/>
              <a:ext cx="6864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Beam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5FC13B90-D8BA-3ECF-F030-F5502C93FF4C}"/>
              </a:ext>
            </a:extLst>
          </p:cNvPr>
          <p:cNvSpPr txBox="1"/>
          <p:nvPr/>
        </p:nvSpPr>
        <p:spPr>
          <a:xfrm>
            <a:off x="1599263" y="3264146"/>
            <a:ext cx="2057168" cy="860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KBV pitch angle misalignment using OASYS-ShadowOui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0C9961-B3AA-85DD-151C-D478B82252BA}"/>
              </a:ext>
            </a:extLst>
          </p:cNvPr>
          <p:cNvGrpSpPr/>
          <p:nvPr/>
        </p:nvGrpSpPr>
        <p:grpSpPr>
          <a:xfrm>
            <a:off x="397040" y="600409"/>
            <a:ext cx="3494021" cy="2091706"/>
            <a:chOff x="4668520" y="2137394"/>
            <a:chExt cx="3494021" cy="209170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DE2B63A-E1C5-8FDE-9FB3-F24A9ABA944D}"/>
                </a:ext>
              </a:extLst>
            </p:cNvPr>
            <p:cNvCxnSpPr>
              <a:cxnSpLocks/>
            </p:cNvCxnSpPr>
            <p:nvPr/>
          </p:nvCxnSpPr>
          <p:spPr>
            <a:xfrm>
              <a:off x="8098548" y="2291282"/>
              <a:ext cx="0" cy="137586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55C1123-519F-063C-4A18-E27FC9F4A4EA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466799" y="3668548"/>
              <a:ext cx="2" cy="560552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85AB2-35EC-42E1-24D7-86912A149BB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>
              <a:off x="6711069" y="3275693"/>
              <a:ext cx="3" cy="9534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1CEF18-D697-2E9B-AB4A-E5280BEF515C}"/>
                </a:ext>
              </a:extLst>
            </p:cNvPr>
            <p:cNvCxnSpPr>
              <a:cxnSpLocks/>
            </p:cNvCxnSpPr>
            <p:nvPr/>
          </p:nvCxnSpPr>
          <p:spPr>
            <a:xfrm>
              <a:off x="7378474" y="3515593"/>
              <a:ext cx="0" cy="713507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8BB187-B732-F8E7-87E3-0286C164BA43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>
              <a:off x="7044773" y="2545326"/>
              <a:ext cx="0" cy="490471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8A3816-A691-679D-2AA4-B9143F8A14E7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>
              <a:off x="5297422" y="3874744"/>
              <a:ext cx="0" cy="339116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B970A6-55FE-A2F5-C9C8-03CB40271883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>
              <a:off x="5870743" y="2276042"/>
              <a:ext cx="0" cy="1431133"/>
            </a:xfrm>
            <a:prstGeom prst="line">
              <a:avLst/>
            </a:prstGeom>
            <a:noFill/>
            <a:ln w="19050" cap="flat" cmpd="sng" algn="ctr">
              <a:solidFill>
                <a:srgbClr val="47484A">
                  <a:lumMod val="50000"/>
                </a:srgbClr>
              </a:solidFill>
              <a:prstDash val="sysDot"/>
            </a:ln>
            <a:effectLst/>
          </p:spPr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3A7C7B-C3FE-2703-5D0C-D1662846E4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8520" y="2807732"/>
              <a:ext cx="3494021" cy="1062116"/>
              <a:chOff x="8896003" y="5031412"/>
              <a:chExt cx="1747340" cy="53115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98FFB2C-9B0B-6691-3C3F-310DFDF92DCD}"/>
                  </a:ext>
                </a:extLst>
              </p:cNvPr>
              <p:cNvSpPr/>
              <p:nvPr/>
            </p:nvSpPr>
            <p:spPr>
              <a:xfrm>
                <a:off x="9917470" y="5145466"/>
                <a:ext cx="333764" cy="239941"/>
              </a:xfrm>
              <a:prstGeom prst="rect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E18A33E-CA28-36F2-9BC7-756DCD56D22F}"/>
                  </a:ext>
                </a:extLst>
              </p:cNvPr>
              <p:cNvGrpSpPr/>
              <p:nvPr/>
            </p:nvGrpSpPr>
            <p:grpSpPr>
              <a:xfrm>
                <a:off x="8896003" y="5074846"/>
                <a:ext cx="1697526" cy="404384"/>
                <a:chOff x="8896003" y="5074846"/>
                <a:chExt cx="1697526" cy="404384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E28E39C-842D-B4FD-2CC2-98D86A4BDC76}"/>
                    </a:ext>
                  </a:extLst>
                </p:cNvPr>
                <p:cNvGrpSpPr/>
                <p:nvPr/>
              </p:nvGrpSpPr>
              <p:grpSpPr>
                <a:xfrm>
                  <a:off x="8896003" y="5479230"/>
                  <a:ext cx="587361" cy="0"/>
                  <a:chOff x="8896003" y="5479230"/>
                  <a:chExt cx="587361" cy="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E0E4F446-39C7-B8DB-3D2F-CAE2DE61B4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175369" y="5479230"/>
                    <a:ext cx="307995" cy="0"/>
                  </a:xfrm>
                  <a:prstGeom prst="line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Straight Arrow Connector 62">
                    <a:extLst>
                      <a:ext uri="{FF2B5EF4-FFF2-40B4-BE49-F238E27FC236}">
                        <a16:creationId xmlns:a16="http://schemas.microsoft.com/office/drawing/2014/main" id="{601ADB48-BCC2-F345-0149-5B903766A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96003" y="5479230"/>
                    <a:ext cx="314510" cy="0"/>
                  </a:xfrm>
                  <a:prstGeom prst="straightConnector1">
                    <a:avLst/>
                  </a:prstGeom>
                  <a:noFill/>
                  <a:ln w="22225" cap="flat" cmpd="sng" algn="ctr">
                    <a:solidFill>
                      <a:srgbClr val="FF0000"/>
                    </a:solidFill>
                    <a:prstDash val="solid"/>
                    <a:tailEnd type="triangle"/>
                  </a:ln>
                  <a:effectLst/>
                </p:spPr>
              </p:cxnSp>
            </p:grp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F741BA88-251C-9304-E3B0-79C608F597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3950" y="5074846"/>
                  <a:ext cx="709579" cy="258266"/>
                </a:xfrm>
                <a:prstGeom prst="line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50C3AC9-A84A-448E-AB4F-4AA5B9256C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2496" y="5239289"/>
                  <a:ext cx="659232" cy="239941"/>
                </a:xfrm>
                <a:prstGeom prst="straightConnector1">
                  <a:avLst/>
                </a:prstGeom>
                <a:noFill/>
                <a:ln w="22225" cap="flat" cmpd="sng" algn="ctr">
                  <a:solidFill>
                    <a:srgbClr val="FF0000"/>
                  </a:solidFill>
                  <a:prstDash val="solid"/>
                  <a:tailEnd type="triangle"/>
                </a:ln>
                <a:effectLst/>
              </p:spPr>
            </p:cxnSp>
          </p:grpSp>
          <p:sp>
            <p:nvSpPr>
              <p:cNvPr id="46" name="Flowchart: Stored Data 45">
                <a:extLst>
                  <a:ext uri="{FF2B5EF4-FFF2-40B4-BE49-F238E27FC236}">
                    <a16:creationId xmlns:a16="http://schemas.microsoft.com/office/drawing/2014/main" id="{6C2FF191-181C-877A-8F09-B352F383C6CE}"/>
                  </a:ext>
                </a:extLst>
              </p:cNvPr>
              <p:cNvSpPr/>
              <p:nvPr/>
            </p:nvSpPr>
            <p:spPr>
              <a:xfrm rot="15600000">
                <a:off x="9453802" y="5216549"/>
                <a:ext cx="98220" cy="593821"/>
              </a:xfrm>
              <a:prstGeom prst="flowChartOnlineStorage">
                <a:avLst/>
              </a:prstGeom>
              <a:solidFill>
                <a:srgbClr val="00609C"/>
              </a:solidFill>
              <a:ln w="9525" cap="flat" cmpd="sng" algn="ctr">
                <a:solidFill>
                  <a:srgbClr val="00609C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816D31B-BAA3-630C-82D7-889190FF30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79335" y="5031412"/>
                <a:ext cx="64008" cy="64008"/>
              </a:xfrm>
              <a:prstGeom prst="ellipse">
                <a:avLst/>
              </a:prstGeom>
              <a:solidFill>
                <a:srgbClr val="FF0000"/>
              </a:solidFill>
              <a:ln w="0" cap="flat" cmpd="sng" algn="ctr">
                <a:solidFill>
                  <a:srgbClr val="FF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A22B29-5BC9-4E5C-ACFF-265DD448A048}"/>
                  </a:ext>
                </a:extLst>
              </p:cNvPr>
              <p:cNvSpPr txBox="1"/>
              <p:nvPr/>
            </p:nvSpPr>
            <p:spPr>
              <a:xfrm>
                <a:off x="9175369" y="5313249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KBV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7A2FEF8-76A9-3653-471F-4E6D16DEF941}"/>
                  </a:ext>
                </a:extLst>
              </p:cNvPr>
              <p:cNvSpPr txBox="1"/>
              <p:nvPr/>
            </p:nvSpPr>
            <p:spPr>
              <a:xfrm>
                <a:off x="9934189" y="5376547"/>
                <a:ext cx="307995" cy="1693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7484A">
                        <a:lumMod val="50000"/>
                      </a:srgb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ＭＳ Ｐゴシック" charset="-128"/>
                    <a:cs typeface="Times New Roman" panose="02020603050405020304" pitchFamily="18" charset="0"/>
                  </a:rPr>
                  <a:t>KBH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383383B-BE6B-1FEC-9089-A2F61E69DAEE}"/>
                </a:ext>
              </a:extLst>
            </p:cNvPr>
            <p:cNvCxnSpPr>
              <a:cxnSpLocks/>
            </p:cNvCxnSpPr>
            <p:nvPr/>
          </p:nvCxnSpPr>
          <p:spPr>
            <a:xfrm>
              <a:off x="5297422" y="4163060"/>
              <a:ext cx="1169379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/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400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26C506F-2977-FD85-9A35-D208584A8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2945" y="3895503"/>
                  <a:ext cx="825419" cy="307777"/>
                </a:xfrm>
                <a:prstGeom prst="rect">
                  <a:avLst/>
                </a:prstGeom>
                <a:blipFill>
                  <a:blip r:embed="rId3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E12868-B3F8-377D-610A-F177D4C296F3}"/>
                </a:ext>
              </a:extLst>
            </p:cNvPr>
            <p:cNvCxnSpPr>
              <a:cxnSpLocks/>
            </p:cNvCxnSpPr>
            <p:nvPr/>
          </p:nvCxnSpPr>
          <p:spPr>
            <a:xfrm>
              <a:off x="6711072" y="4163060"/>
              <a:ext cx="667402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/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A3B321A-BB47-01E6-2E8D-8D1D34045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291" y="3889984"/>
                  <a:ext cx="788549" cy="307777"/>
                </a:xfrm>
                <a:prstGeom prst="rect">
                  <a:avLst/>
                </a:prstGeom>
                <a:blipFill>
                  <a:blip r:embed="rId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4B1ACFD-0B77-2B2C-0101-BF899AB1B330}"/>
                </a:ext>
              </a:extLst>
            </p:cNvPr>
            <p:cNvCxnSpPr>
              <a:cxnSpLocks/>
            </p:cNvCxnSpPr>
            <p:nvPr/>
          </p:nvCxnSpPr>
          <p:spPr>
            <a:xfrm>
              <a:off x="7044773" y="2732202"/>
              <a:ext cx="1053775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/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=125.5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955542D-72FE-DD1D-93DC-E65BC3EFE5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4614" y="2442170"/>
                  <a:ext cx="919675" cy="307777"/>
                </a:xfrm>
                <a:prstGeom prst="rect">
                  <a:avLst/>
                </a:prstGeom>
                <a:blipFill>
                  <a:blip r:embed="rId5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2CFA71-7D75-12C6-8A06-B41E685ACEF3}"/>
                </a:ext>
              </a:extLst>
            </p:cNvPr>
            <p:cNvCxnSpPr>
              <a:cxnSpLocks/>
            </p:cNvCxnSpPr>
            <p:nvPr/>
          </p:nvCxnSpPr>
          <p:spPr>
            <a:xfrm>
              <a:off x="5882111" y="2431172"/>
              <a:ext cx="2224104" cy="0"/>
            </a:xfrm>
            <a:prstGeom prst="straightConnector1">
              <a:avLst/>
            </a:prstGeom>
            <a:noFill/>
            <a:ln w="10795" cap="flat" cmpd="sng" algn="ctr">
              <a:solidFill>
                <a:srgbClr val="47484A">
                  <a:lumMod val="50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/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  <m:sub>
                          <m:r>
                            <a:rPr kumimoji="0" lang="en-US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7484A">
                                  <a:lumMod val="50000"/>
                                </a:srgb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47484A">
                          <a:lumMod val="50000"/>
                        </a:srgbClr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ＭＳ Ｐゴシック" charset="-128"/>
                      <a:cs typeface="Times New Roman" panose="02020603050405020304" pitchFamily="18" charset="0"/>
                    </a:rPr>
                    <a:t> = 396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A5C3A79-9E55-8434-9636-C05FDC5E4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0965" y="2137394"/>
                  <a:ext cx="821892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1961" b="-196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F2600FB1-17C9-9D70-0382-C3D5B6335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6812" y="1978604"/>
            <a:ext cx="3329782" cy="288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8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73A2-4B0E-587B-1908-A17F57D7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34" y="2424207"/>
            <a:ext cx="2634827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9922BF-3D62-0AB9-20A4-9A4D3304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41" y="600409"/>
            <a:ext cx="6706158" cy="1647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FA357A-31C0-5E5E-EE94-5F669D082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870" y="2424207"/>
            <a:ext cx="263873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08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Mirror Figure Error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C2EB8-E21E-EEDF-2A2A-4B66912F2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63" y="323425"/>
            <a:ext cx="2743200" cy="2414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7A014F-D633-128C-EEDB-3C540B13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133" y="2861860"/>
            <a:ext cx="2743200" cy="1858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7A3080-DD79-1519-2CE1-01122BB08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22" y="635086"/>
            <a:ext cx="6035041" cy="16459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85AC5E-1E5B-95D7-75D8-9E12111A49F0}"/>
              </a:ext>
            </a:extLst>
          </p:cNvPr>
          <p:cNvCxnSpPr/>
          <p:nvPr/>
        </p:nvCxnSpPr>
        <p:spPr>
          <a:xfrm>
            <a:off x="6062133" y="1126067"/>
            <a:ext cx="491067" cy="262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35313-7DDD-ED9E-FCB3-3A591B9FA4DD}"/>
              </a:ext>
            </a:extLst>
          </p:cNvPr>
          <p:cNvCxnSpPr>
            <a:cxnSpLocks/>
          </p:cNvCxnSpPr>
          <p:nvPr/>
        </p:nvCxnSpPr>
        <p:spPr>
          <a:xfrm>
            <a:off x="6062133" y="1126067"/>
            <a:ext cx="491067" cy="17357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402A687-3E39-91CC-415B-C6323FDD0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591" y="2493289"/>
            <a:ext cx="1758818" cy="230674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0C974E-0169-7513-D499-EE27DBC7926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72000" y="2166874"/>
            <a:ext cx="0" cy="3264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ACD27AB-588A-9031-64AC-3E6A0B33F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667" y="1665648"/>
            <a:ext cx="2415549" cy="8883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B5A5F2-F775-2C30-085B-297D91A68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667" y="2614661"/>
            <a:ext cx="2415549" cy="218537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094B12C-2415-F28B-B71A-014098238877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754216" y="1981200"/>
            <a:ext cx="539317" cy="1286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325D4F-D756-E55E-411F-5A54D87B12A0}"/>
              </a:ext>
            </a:extLst>
          </p:cNvPr>
          <p:cNvCxnSpPr>
            <a:cxnSpLocks/>
          </p:cNvCxnSpPr>
          <p:nvPr/>
        </p:nvCxnSpPr>
        <p:spPr>
          <a:xfrm flipH="1">
            <a:off x="2582333" y="1981200"/>
            <a:ext cx="711200" cy="1052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08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Optics Aberration – CRL Thickness Error 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7D21D4-0ADD-1021-C92C-1B51DAE0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50" y="600409"/>
            <a:ext cx="3684741" cy="168116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8884DD-A0F2-0106-D3C0-A118BB79415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786591" y="925679"/>
            <a:ext cx="799799" cy="4955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96B9A0D-62D2-0935-F196-269A18F8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390" y="448972"/>
            <a:ext cx="2286000" cy="19445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583DD72-0311-8FA7-5E42-BED4F82C3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390" y="2475100"/>
            <a:ext cx="2286000" cy="194393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703901-0D05-F666-9FD4-92EA5E1D348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786591" y="925679"/>
            <a:ext cx="799799" cy="25213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7334508-340E-C005-D3E0-FE91E17E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10" y="1252615"/>
            <a:ext cx="2527300" cy="22818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8996F9-D885-40EB-7B94-5C094325A12E}"/>
              </a:ext>
            </a:extLst>
          </p:cNvPr>
          <p:cNvCxnSpPr>
            <a:cxnSpLocks/>
          </p:cNvCxnSpPr>
          <p:nvPr/>
        </p:nvCxnSpPr>
        <p:spPr>
          <a:xfrm flipH="1">
            <a:off x="2297843" y="1917700"/>
            <a:ext cx="927957" cy="1587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2254EC7-9C30-46CB-8D9C-ECF80BF91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265" y="2847329"/>
            <a:ext cx="3426662" cy="1890032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130F83-2E32-B364-D2D8-2BB33B622120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4404596" y="2076450"/>
            <a:ext cx="80919" cy="7708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76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Thermal consideration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333F4-2DDC-712F-30BF-91E4DA177FFB}"/>
              </a:ext>
            </a:extLst>
          </p:cNvPr>
          <p:cNvSpPr txBox="1"/>
          <p:nvPr/>
        </p:nvSpPr>
        <p:spPr>
          <a:xfrm>
            <a:off x="2368528" y="2722375"/>
            <a:ext cx="1744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thermal bump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02B42-01C7-A0AD-75A6-9B163C7F2605}"/>
              </a:ext>
            </a:extLst>
          </p:cNvPr>
          <p:cNvSpPr txBox="1"/>
          <p:nvPr/>
        </p:nvSpPr>
        <p:spPr>
          <a:xfrm>
            <a:off x="4560474" y="2722375"/>
            <a:ext cx="19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thermal bump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42B74-CB11-9A72-C12C-4211471797DC}"/>
              </a:ext>
            </a:extLst>
          </p:cNvPr>
          <p:cNvSpPr txBox="1"/>
          <p:nvPr/>
        </p:nvSpPr>
        <p:spPr>
          <a:xfrm>
            <a:off x="6935016" y="2727130"/>
            <a:ext cx="198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Bending corrected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B4CB69-6EC0-73FE-8CFD-BEA00010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950" y="2944766"/>
            <a:ext cx="1920239" cy="1899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A100E-F027-4B2F-2078-93C8FCC1B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106" y="2944766"/>
            <a:ext cx="1920239" cy="1899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E8DEAD-4D94-48BB-DD13-56C9AC8DF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6871" y="2944766"/>
            <a:ext cx="1920239" cy="189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333810-2661-1A27-9728-F5A83151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308"/>
          <a:stretch/>
        </p:blipFill>
        <p:spPr>
          <a:xfrm>
            <a:off x="1608489" y="748016"/>
            <a:ext cx="2243945" cy="1828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71922-F40B-4934-BA4C-823F97E3D1DF}"/>
              </a:ext>
            </a:extLst>
          </p:cNvPr>
          <p:cNvSpPr/>
          <p:nvPr/>
        </p:nvSpPr>
        <p:spPr>
          <a:xfrm>
            <a:off x="1816589" y="465955"/>
            <a:ext cx="1827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M2 absorbed power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A3A45F-8B3C-A511-E00D-1C6EFE0977D6}"/>
              </a:ext>
            </a:extLst>
          </p:cNvPr>
          <p:cNvSpPr>
            <a:spLocks noChangeAspect="1"/>
          </p:cNvSpPr>
          <p:nvPr/>
        </p:nvSpPr>
        <p:spPr>
          <a:xfrm rot="21593104">
            <a:off x="687642" y="3640201"/>
            <a:ext cx="1377491" cy="318150"/>
          </a:xfrm>
          <a:prstGeom prst="rightArrow">
            <a:avLst>
              <a:gd name="adj1" fmla="val 29308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481AE6-9530-4072-BEF2-FDDA0CC6A6EB}"/>
              </a:ext>
            </a:extLst>
          </p:cNvPr>
          <p:cNvSpPr>
            <a:spLocks noChangeAspect="1"/>
          </p:cNvSpPr>
          <p:nvPr/>
        </p:nvSpPr>
        <p:spPr>
          <a:xfrm>
            <a:off x="687323" y="3363522"/>
            <a:ext cx="12800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Ray-tracing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263D0-CC75-95D2-7F24-556E40AC5DE6}"/>
              </a:ext>
            </a:extLst>
          </p:cNvPr>
          <p:cNvSpPr/>
          <p:nvPr/>
        </p:nvSpPr>
        <p:spPr>
          <a:xfrm>
            <a:off x="3905588" y="1279754"/>
            <a:ext cx="5814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F03856-67D9-E4AB-8529-307DFEACA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742950"/>
            <a:ext cx="2179337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CCFBB9-4EDA-A46E-9FC0-04F5A1EB2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337" y="742950"/>
            <a:ext cx="2285996" cy="182880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1BA84EE9-426B-27B9-51A9-14810D351516}"/>
              </a:ext>
            </a:extLst>
          </p:cNvPr>
          <p:cNvSpPr/>
          <p:nvPr/>
        </p:nvSpPr>
        <p:spPr>
          <a:xfrm rot="21593104">
            <a:off x="3905795" y="1564282"/>
            <a:ext cx="581049" cy="206171"/>
          </a:xfrm>
          <a:prstGeom prst="rightArrow">
            <a:avLst>
              <a:gd name="adj1" fmla="val 45283"/>
              <a:gd name="adj2" fmla="val 58665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4">
              <a:hueOff val="8979965"/>
              <a:satOff val="0"/>
              <a:lumOff val="-18431"/>
              <a:alphaOff val="0"/>
            </a:schemeClr>
          </a:fillRef>
          <a:effectRef idx="1">
            <a:schemeClr val="accent4">
              <a:hueOff val="8979965"/>
              <a:satOff val="0"/>
              <a:lumOff val="-18431"/>
              <a:alphaOff val="0"/>
            </a:schemeClr>
          </a:effectRef>
          <a:fontRef idx="minor">
            <a:schemeClr val="dk1"/>
          </a:fontRef>
        </p:style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6520E3A-8E12-9D48-14E6-38E4A24342BD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>
            <a:off x="1445302" y="1662416"/>
            <a:ext cx="1631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EE4E7F3-118B-10CA-4046-5BFB734EF7C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540" y="3870453"/>
            <a:ext cx="1342404" cy="80544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26D9B1E1-4242-410E-14F5-8DB94E79AD02}"/>
              </a:ext>
            </a:extLst>
          </p:cNvPr>
          <p:cNvSpPr/>
          <p:nvPr/>
        </p:nvSpPr>
        <p:spPr>
          <a:xfrm>
            <a:off x="3738963" y="1770232"/>
            <a:ext cx="9465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ANSYS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E16B29-B071-ED53-3572-6AE22E07B402}"/>
              </a:ext>
            </a:extLst>
          </p:cNvPr>
          <p:cNvSpPr/>
          <p:nvPr/>
        </p:nvSpPr>
        <p:spPr>
          <a:xfrm>
            <a:off x="67175" y="1293084"/>
            <a:ext cx="137812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XOPPY</a:t>
            </a:r>
            <a:b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ShadowOui loop</a:t>
            </a:r>
          </a:p>
          <a:p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SRCalc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55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/>
              <a:t>Integrated architecture framework for beamline optics design and simulation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17BCD4-6326-4681-FCC2-BABC5961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75287"/>
            <a:ext cx="8686800" cy="4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23"/>
          <a:stretch/>
        </p:blipFill>
        <p:spPr>
          <a:xfrm>
            <a:off x="250711" y="856667"/>
            <a:ext cx="3507946" cy="111991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</p:spTree>
    <p:extLst>
      <p:ext uri="{BB962C8B-B14F-4D97-AF65-F5344CB8AC3E}">
        <p14:creationId xmlns:p14="http://schemas.microsoft.com/office/powerpoint/2010/main" val="62679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649"/>
          <a:stretch/>
        </p:blipFill>
        <p:spPr>
          <a:xfrm>
            <a:off x="250711" y="856667"/>
            <a:ext cx="3507946" cy="24222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A9FDE6-7508-5DB9-82E9-290EB175A8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50"/>
          <a:stretch/>
        </p:blipFill>
        <p:spPr>
          <a:xfrm>
            <a:off x="250711" y="3581333"/>
            <a:ext cx="1771012" cy="1267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•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Char char="–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panose="020B0604020202020204" pitchFamily="34" charset="0"/>
                  <a:buChar char="»"/>
                  <a:defRPr sz="1400">
                    <a:solidFill>
                      <a:schemeClr val="tx1"/>
                    </a:solidFill>
                    <a:latin typeface="+mn-lt"/>
                    <a:ea typeface="MS PGothic" pitchFamily="34" charset="-128"/>
                    <a:cs typeface="MS PGothic" charset="0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1F497D"/>
                  </a:buClr>
                  <a:buFont typeface="Arial" charset="0"/>
                  <a:buChar char="»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226478" indent="-226478"/>
                <a:r>
                  <a:rPr lang="en-US" sz="2000" dirty="0">
                    <a:latin typeface="Cambria" panose="02040503050406030204" pitchFamily="18" charset="0"/>
                  </a:rPr>
                  <a:t>To achieve smaller focal sizes than in case 1, the BDA size in case 2 should be: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&lt;2.35</m:t>
                      </m:r>
                      <m:r>
                        <m:rPr>
                          <m:sty m:val="p"/>
                        </m:rPr>
                        <a:rPr lang="en-US" sz="2000" ker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f>
                        <m:fPr>
                          <m:ctrlP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  <m:r>
                            <a:rPr lang="en-US" sz="2000" i="1" ker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ker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𝑠𝑜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kern="0" dirty="0">
                  <a:solidFill>
                    <a:srgbClr val="0070C0"/>
                  </a:solidFill>
                  <a:latin typeface="Cambria" panose="02040503050406030204" pitchFamily="18" charset="0"/>
                </a:endParaRP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so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source-to-OE distance</a:t>
                </a:r>
              </a:p>
              <a:p>
                <a:pPr lvl="1"/>
                <a:r>
                  <a:rPr lang="en-US" sz="1800" i="1" dirty="0" err="1">
                    <a:latin typeface="Cambria" panose="02040503050406030204" pitchFamily="18" charset="0"/>
                  </a:rPr>
                  <a:t>d</a:t>
                </a:r>
                <a:r>
                  <a:rPr lang="en-US" sz="1800" i="1" baseline="-25000" dirty="0" err="1">
                    <a:latin typeface="Cambria" panose="02040503050406030204" pitchFamily="18" charset="0"/>
                  </a:rPr>
                  <a:t>sb</a:t>
                </a:r>
                <a:r>
                  <a:rPr lang="en-US" sz="1800" dirty="0">
                    <a:latin typeface="Cambria" panose="02040503050406030204" pitchFamily="18" charset="0"/>
                  </a:rPr>
                  <a:t> —  the source-to-BDA distance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967A1BA-3B18-964A-B362-CA2465E0C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4656" y="856668"/>
                <a:ext cx="5106619" cy="2101686"/>
              </a:xfrm>
              <a:prstGeom prst="rect">
                <a:avLst/>
              </a:prstGeom>
              <a:blipFill>
                <a:blip r:embed="rId5"/>
                <a:stretch>
                  <a:fillRect l="-477" t="-8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958623F-37DA-0272-375B-609F6F0349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4"/>
          <a:stretch/>
        </p:blipFill>
        <p:spPr>
          <a:xfrm>
            <a:off x="2143644" y="3951581"/>
            <a:ext cx="1771012" cy="52726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CF4F381-A4E7-1AEA-F6F7-8AB59A053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10590"/>
              </p:ext>
            </p:extLst>
          </p:nvPr>
        </p:nvGraphicFramePr>
        <p:xfrm>
          <a:off x="4244717" y="3042749"/>
          <a:ext cx="4446495" cy="150781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124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1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E = 10 </a:t>
                      </a:r>
                      <a:r>
                        <a:rPr lang="en-US" sz="1800" u="none" strike="noStrike" dirty="0" err="1">
                          <a:effectLst/>
                          <a:latin typeface="Cambria" panose="02040503050406030204" pitchFamily="18" charset="0"/>
                        </a:rPr>
                        <a:t>keV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APS-U</a:t>
                      </a:r>
                      <a:endParaRPr lang="en-US" sz="1800" b="1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Δ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&lt;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 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413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23.5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  <a:latin typeface="Cambria" panose="02040503050406030204" pitchFamily="18" charset="0"/>
                        </a:rPr>
                        <a:t>Beam size at 25 m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949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273</a:t>
                      </a:r>
                      <a:endParaRPr lang="en-US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+mn-ea"/>
                        <a:cs typeface="+mn-cs"/>
                      </a:endParaRP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BDA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transmission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39%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8%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3215598491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1" u="none" strike="noStrike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c</a:t>
                      </a:r>
                      <a:r>
                        <a:rPr lang="en-US" sz="1800" b="0" i="0" u="none" strike="noStrike" baseline="-250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, H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at</a:t>
                      </a:r>
                      <a:r>
                        <a:rPr lang="en-US" sz="18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 25 m 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(</a:t>
                      </a:r>
                      <a:r>
                        <a:rPr lang="el-GR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μ</a:t>
                      </a:r>
                      <a:r>
                        <a:rPr lang="en-US" sz="1800" u="none" strike="noStrike" kern="1200" dirty="0">
                          <a:effectLst/>
                          <a:latin typeface="Cambria" panose="02040503050406030204" pitchFamily="18" charset="0"/>
                        </a:rPr>
                        <a:t>m)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2.3</a:t>
                      </a:r>
                    </a:p>
                  </a:txBody>
                  <a:tcPr marL="10160" marR="10160" marT="1016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10160" marR="10160" marT="10160" marB="0" anchor="ctr"/>
                </a:tc>
                <a:extLst>
                  <a:ext uri="{0D108BD9-81ED-4DB2-BD59-A6C34878D82A}">
                    <a16:rowId xmlns:a16="http://schemas.microsoft.com/office/drawing/2014/main" val="1659479702"/>
                  </a:ext>
                </a:extLst>
              </a:tr>
            </a:tbl>
          </a:graphicData>
        </a:graphic>
      </p:graphicFrame>
      <p:sp>
        <p:nvSpPr>
          <p:cNvPr id="8" name="Multiply 45">
            <a:extLst>
              <a:ext uri="{FF2B5EF4-FFF2-40B4-BE49-F238E27FC236}">
                <a16:creationId xmlns:a16="http://schemas.microsoft.com/office/drawing/2014/main" id="{91A00D07-77FD-5549-73F9-49EA5E302785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100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92608"/>
            <a:ext cx="8954100" cy="4616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General beamline design considerations for APS-U</a:t>
            </a:r>
          </a:p>
        </p:txBody>
      </p:sp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E9F2B8E7-D792-21D5-6439-4E3A15D92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1" y="856667"/>
            <a:ext cx="3507946" cy="3650677"/>
          </a:xfrm>
          <a:prstGeom prst="rect">
            <a:avLst/>
          </a:prstGeom>
        </p:spPr>
      </p:pic>
      <p:sp>
        <p:nvSpPr>
          <p:cNvPr id="3" name="Multiply 45">
            <a:extLst>
              <a:ext uri="{FF2B5EF4-FFF2-40B4-BE49-F238E27FC236}">
                <a16:creationId xmlns:a16="http://schemas.microsoft.com/office/drawing/2014/main" id="{17CA89A0-EA91-9841-AD2D-9ABA7AB94F92}"/>
              </a:ext>
            </a:extLst>
          </p:cNvPr>
          <p:cNvSpPr>
            <a:spLocks noChangeAspect="1"/>
          </p:cNvSpPr>
          <p:nvPr/>
        </p:nvSpPr>
        <p:spPr>
          <a:xfrm>
            <a:off x="1727576" y="1989393"/>
            <a:ext cx="1147192" cy="1137178"/>
          </a:xfrm>
          <a:prstGeom prst="mathMultiply">
            <a:avLst>
              <a:gd name="adj1" fmla="val 6698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1001CE-47C7-AC3D-4371-FF0FAD2C3EB7}"/>
              </a:ext>
            </a:extLst>
          </p:cNvPr>
          <p:cNvSpPr txBox="1">
            <a:spLocks/>
          </p:cNvSpPr>
          <p:nvPr/>
        </p:nvSpPr>
        <p:spPr bwMode="auto">
          <a:xfrm>
            <a:off x="4026886" y="799104"/>
            <a:ext cx="4994389" cy="154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Focal size determined by the source demagnification and the BDA diffraction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Coherence controlled by BDA size</a:t>
            </a:r>
          </a:p>
          <a:p>
            <a:pPr marL="226478" indent="-226478"/>
            <a:r>
              <a:rPr lang="en-US" sz="1867" kern="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100s nm to micron focusing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11E9C52-EE0A-ED82-3794-F39777A2BC01}"/>
              </a:ext>
            </a:extLst>
          </p:cNvPr>
          <p:cNvSpPr txBox="1">
            <a:spLocks/>
          </p:cNvSpPr>
          <p:nvPr/>
        </p:nvSpPr>
        <p:spPr bwMode="auto">
          <a:xfrm>
            <a:off x="4026885" y="3386053"/>
            <a:ext cx="4994389" cy="1467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BDA size defines the focal size and the coherence</a:t>
            </a:r>
          </a:p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For sub-100 nm focusing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8EB2AF-1712-A29D-A81F-3B493698F97E}"/>
              </a:ext>
            </a:extLst>
          </p:cNvPr>
          <p:cNvSpPr txBox="1">
            <a:spLocks/>
          </p:cNvSpPr>
          <p:nvPr/>
        </p:nvSpPr>
        <p:spPr bwMode="auto">
          <a:xfrm>
            <a:off x="4026886" y="2418795"/>
            <a:ext cx="4819556" cy="526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226478" indent="-226478"/>
            <a:r>
              <a:rPr lang="en-US" sz="1867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Not recommended for APS-U beamlines</a:t>
            </a:r>
            <a:endParaRPr lang="en-US" sz="1867" kern="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344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APS-U ISN beamline layout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48608B-DB81-7E56-330C-F158A6AD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" y="1662089"/>
            <a:ext cx="5317612" cy="3148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60CB1-57C6-732E-E886-C77A19F5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322" y="480463"/>
            <a:ext cx="5369044" cy="323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84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Analytical Calculation (Vertical Direction) </a:t>
            </a:r>
            <a:endParaRPr sz="2400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FD22040-6D3A-AEB2-A78C-F863A3DC6512}"/>
              </a:ext>
            </a:extLst>
          </p:cNvPr>
          <p:cNvGrpSpPr/>
          <p:nvPr/>
        </p:nvGrpSpPr>
        <p:grpSpPr>
          <a:xfrm>
            <a:off x="1092201" y="499213"/>
            <a:ext cx="6760635" cy="1160884"/>
            <a:chOff x="1058334" y="503131"/>
            <a:chExt cx="6760635" cy="116088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AEF613E-5634-EB2C-6022-04898BA42ADB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998BB6-E6DC-D49C-C178-ACE6D9B4B581}"/>
                </a:ext>
              </a:extLst>
            </p:cNvPr>
            <p:cNvCxnSpPr>
              <a:cxnSpLocks/>
            </p:cNvCxnSpPr>
            <p:nvPr/>
          </p:nvCxnSpPr>
          <p:spPr>
            <a:xfrm>
              <a:off x="5206996" y="110765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F5DC55-7971-A09A-6720-7B95A48231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6" y="503131"/>
              <a:ext cx="1955803" cy="55636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D244CA4-3A77-6620-BBDD-22FE615B77BE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679343"/>
              <a:ext cx="0" cy="8128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10DF231-906C-51ED-6AD0-4621FD57A3E9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1092201" y="791527"/>
              <a:ext cx="2057398" cy="230716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84457E-689E-D06B-6A8F-D38366446254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1092201" y="1149243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E817E0-4661-9048-A304-93BFF53D2D53}"/>
                </a:ext>
              </a:extLst>
            </p:cNvPr>
            <p:cNvCxnSpPr>
              <a:cxnSpLocks/>
            </p:cNvCxnSpPr>
            <p:nvPr/>
          </p:nvCxnSpPr>
          <p:spPr>
            <a:xfrm>
              <a:off x="3149599" y="791527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427E6A-B60C-B177-402A-8ADA56638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9599" y="1143951"/>
              <a:ext cx="2057398" cy="232834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408EBAC-E37F-1E89-3820-30D4082A8387}"/>
                </a:ext>
              </a:extLst>
            </p:cNvPr>
            <p:cNvSpPr/>
            <p:nvPr/>
          </p:nvSpPr>
          <p:spPr>
            <a:xfrm>
              <a:off x="1058334" y="1022243"/>
              <a:ext cx="67734" cy="127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8332CB-728E-3F86-F95B-337A448B8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82877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B21DB74-DF50-8351-E786-FFDC2203E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6997" y="1106699"/>
              <a:ext cx="0" cy="23071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1AD0F8B-D5A2-2707-53D4-CCA44D2CBD5E}"/>
                </a:ext>
              </a:extLst>
            </p:cNvPr>
            <p:cNvCxnSpPr>
              <a:cxnSpLocks/>
            </p:cNvCxnSpPr>
            <p:nvPr/>
          </p:nvCxnSpPr>
          <p:spPr>
            <a:xfrm>
              <a:off x="7162798" y="67934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456E920-02EF-F9C0-2C41-9ECFCBA99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2798" y="1081403"/>
              <a:ext cx="656169" cy="406400"/>
            </a:xfrm>
            <a:prstGeom prst="line">
              <a:avLst/>
            </a:prstGeom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40D0AF-CCB7-E953-30A9-A744750181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85102" y="1051823"/>
              <a:ext cx="33867" cy="635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/>
              <p:nvPr/>
            </p:nvSpPr>
            <p:spPr>
              <a:xfrm>
                <a:off x="2046025" y="1938464"/>
                <a:ext cx="1306320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M1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28 m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Flat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92F84DD-F3AE-470B-0B77-FE92D05E3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025" y="1938464"/>
                <a:ext cx="1306320" cy="1384995"/>
              </a:xfrm>
              <a:prstGeom prst="rect">
                <a:avLst/>
              </a:prstGeom>
              <a:blipFill>
                <a:blip r:embed="rId3"/>
                <a:stretch>
                  <a:fillRect l="-1402" t="-881" b="-3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/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M2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 m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29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26 m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0209899-BFAD-3284-0BDE-0250FBF1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346" y="1507577"/>
                <a:ext cx="1306320" cy="1815882"/>
              </a:xfrm>
              <a:prstGeom prst="rect">
                <a:avLst/>
              </a:prstGeom>
              <a:blipFill>
                <a:blip r:embed="rId4"/>
                <a:stretch>
                  <a:fillRect l="-1402" t="-336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ED6DB47E-85A1-6457-2242-E9520D0DAD74}"/>
              </a:ext>
            </a:extLst>
          </p:cNvPr>
          <p:cNvSpPr txBox="1"/>
          <p:nvPr/>
        </p:nvSpPr>
        <p:spPr>
          <a:xfrm>
            <a:off x="4859186" y="1507577"/>
            <a:ext cx="7633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BDA V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 m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Vertical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μm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/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KBV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219.604 m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Focus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400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2.5 </a:t>
                </a:r>
                <a:r>
                  <a:rPr lang="en-US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mrad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164.604 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𝐾𝐵𝑉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0.396 m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9A39541-FBEF-0254-622F-31F673285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665" y="1507577"/>
                <a:ext cx="1516056" cy="1815882"/>
              </a:xfrm>
              <a:prstGeom prst="rect">
                <a:avLst/>
              </a:prstGeom>
              <a:blipFill>
                <a:blip r:embed="rId5"/>
                <a:stretch>
                  <a:fillRect l="-1210" t="-336" r="-403" b="-2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78E0A578-8769-CE96-09A8-E51714B5429D}"/>
              </a:ext>
            </a:extLst>
          </p:cNvPr>
          <p:cNvSpPr txBox="1"/>
          <p:nvPr/>
        </p:nvSpPr>
        <p:spPr>
          <a:xfrm>
            <a:off x="7856468" y="910362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at 220 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0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441"/>
            <a:ext cx="8836680" cy="5539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lvl="0">
              <a:buNone/>
            </a:pPr>
            <a:r>
              <a:rPr lang="en-US" altLang="zh-CN" sz="2400" dirty="0"/>
              <a:t>Analytical Calculation</a:t>
            </a:r>
            <a:endParaRPr sz="2400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EF613E-5634-EB2C-6022-04898BA42ADB}"/>
              </a:ext>
            </a:extLst>
          </p:cNvPr>
          <p:cNvCxnSpPr>
            <a:cxnSpLocks/>
          </p:cNvCxnSpPr>
          <p:nvPr/>
        </p:nvCxnSpPr>
        <p:spPr>
          <a:xfrm>
            <a:off x="71966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998BB6-E6DC-D49C-C178-ACE6D9B4B581}"/>
              </a:ext>
            </a:extLst>
          </p:cNvPr>
          <p:cNvCxnSpPr>
            <a:cxnSpLocks/>
          </p:cNvCxnSpPr>
          <p:nvPr/>
        </p:nvCxnSpPr>
        <p:spPr>
          <a:xfrm>
            <a:off x="5240863" y="110373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EF5DC55-7971-A09A-6720-7B95A48231A4}"/>
              </a:ext>
            </a:extLst>
          </p:cNvPr>
          <p:cNvCxnSpPr>
            <a:cxnSpLocks/>
          </p:cNvCxnSpPr>
          <p:nvPr/>
        </p:nvCxnSpPr>
        <p:spPr>
          <a:xfrm flipV="1">
            <a:off x="5240863" y="499213"/>
            <a:ext cx="1955803" cy="55636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D244CA4-3A77-6620-BBDD-22FE615B77BE}"/>
              </a:ext>
            </a:extLst>
          </p:cNvPr>
          <p:cNvCxnSpPr>
            <a:cxnSpLocks/>
          </p:cNvCxnSpPr>
          <p:nvPr/>
        </p:nvCxnSpPr>
        <p:spPr>
          <a:xfrm>
            <a:off x="3183466" y="675425"/>
            <a:ext cx="0" cy="8128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0DF231-906C-51ED-6AD0-4621FD57A3E9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1126068" y="787609"/>
            <a:ext cx="2057398" cy="230716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84457E-689E-D06B-6A8F-D38366446254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1126068" y="1145325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E817E0-4661-9048-A304-93BFF53D2D53}"/>
              </a:ext>
            </a:extLst>
          </p:cNvPr>
          <p:cNvCxnSpPr>
            <a:cxnSpLocks/>
          </p:cNvCxnSpPr>
          <p:nvPr/>
        </p:nvCxnSpPr>
        <p:spPr>
          <a:xfrm>
            <a:off x="3183466" y="787609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427E6A-B60C-B177-402A-8ADA5663856B}"/>
              </a:ext>
            </a:extLst>
          </p:cNvPr>
          <p:cNvCxnSpPr>
            <a:cxnSpLocks/>
          </p:cNvCxnSpPr>
          <p:nvPr/>
        </p:nvCxnSpPr>
        <p:spPr>
          <a:xfrm flipV="1">
            <a:off x="3183466" y="1140033"/>
            <a:ext cx="2057398" cy="232834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B408EBAC-E37F-1E89-3820-30D4082A8387}"/>
              </a:ext>
            </a:extLst>
          </p:cNvPr>
          <p:cNvSpPr/>
          <p:nvPr/>
        </p:nvSpPr>
        <p:spPr>
          <a:xfrm>
            <a:off x="1092201" y="1018325"/>
            <a:ext cx="67734" cy="127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8332CB-728E-3F86-F95B-337A448B878C}"/>
              </a:ext>
            </a:extLst>
          </p:cNvPr>
          <p:cNvCxnSpPr>
            <a:cxnSpLocks/>
          </p:cNvCxnSpPr>
          <p:nvPr/>
        </p:nvCxnSpPr>
        <p:spPr>
          <a:xfrm flipV="1">
            <a:off x="5240864" y="82486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21DB74-DF50-8351-E786-FFDC2203E3C8}"/>
              </a:ext>
            </a:extLst>
          </p:cNvPr>
          <p:cNvCxnSpPr>
            <a:cxnSpLocks/>
          </p:cNvCxnSpPr>
          <p:nvPr/>
        </p:nvCxnSpPr>
        <p:spPr>
          <a:xfrm flipV="1">
            <a:off x="5240864" y="1102781"/>
            <a:ext cx="0" cy="2307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1AD0F8B-D5A2-2707-53D4-CCA44D2CBD5E}"/>
              </a:ext>
            </a:extLst>
          </p:cNvPr>
          <p:cNvCxnSpPr>
            <a:cxnSpLocks/>
          </p:cNvCxnSpPr>
          <p:nvPr/>
        </p:nvCxnSpPr>
        <p:spPr>
          <a:xfrm>
            <a:off x="7196665" y="67542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56E920-02EF-F9C0-2C41-9ECFCBA99A7E}"/>
              </a:ext>
            </a:extLst>
          </p:cNvPr>
          <p:cNvCxnSpPr>
            <a:cxnSpLocks/>
          </p:cNvCxnSpPr>
          <p:nvPr/>
        </p:nvCxnSpPr>
        <p:spPr>
          <a:xfrm flipH="1">
            <a:off x="7196665" y="1077485"/>
            <a:ext cx="656169" cy="40640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940D0AF-CCB7-E953-30A9-A74475018178}"/>
              </a:ext>
            </a:extLst>
          </p:cNvPr>
          <p:cNvSpPr>
            <a:spLocks noChangeAspect="1"/>
          </p:cNvSpPr>
          <p:nvPr/>
        </p:nvSpPr>
        <p:spPr>
          <a:xfrm>
            <a:off x="7818969" y="1047905"/>
            <a:ext cx="33867" cy="635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B38D0C0-8A92-ED10-9A3D-DB355E6B43A8}"/>
              </a:ext>
            </a:extLst>
          </p:cNvPr>
          <p:cNvSpPr txBox="1"/>
          <p:nvPr/>
        </p:nvSpPr>
        <p:spPr>
          <a:xfrm>
            <a:off x="763948" y="117463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U25/U21 revolver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0330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3046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4394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46304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(µm)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6374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  <m:sup>
                                  <m:r>
                                    <a:rPr lang="en-US" sz="1200" b="0" i="1" dirty="0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oMath>
                          </a14:m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(µrad)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00CF892F-6B78-8784-CBFB-A5C920513E5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86110624"/>
                  </p:ext>
                </p:extLst>
              </p:nvPr>
            </p:nvGraphicFramePr>
            <p:xfrm>
              <a:off x="384633" y="2140902"/>
              <a:ext cx="2137854" cy="15929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6587">
                      <a:extLst>
                        <a:ext uri="{9D8B030D-6E8A-4147-A177-3AD203B41FA5}">
                          <a16:colId xmlns:a16="http://schemas.microsoft.com/office/drawing/2014/main" val="1446060156"/>
                        </a:ext>
                      </a:extLst>
                    </a:gridCol>
                    <a:gridCol w="1251267">
                      <a:extLst>
                        <a:ext uri="{9D8B030D-6E8A-4147-A177-3AD203B41FA5}">
                          <a16:colId xmlns:a16="http://schemas.microsoft.com/office/drawing/2014/main" val="413599536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RMS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APS-U</a:t>
                          </a:r>
                        </a:p>
                        <a:p>
                          <a:pPr algn="ctr"/>
                          <a:r>
                            <a:rPr lang="en-US" sz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Brightness mode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83555911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161702" r="-141781" b="-3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14.8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319187393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261702" r="-141781" b="-2127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2.8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59028627"/>
                      </a:ext>
                    </a:extLst>
                  </a:tr>
                  <a:tr h="28244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369565" r="-141781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3.7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740762679"/>
                      </a:ext>
                    </a:extLst>
                  </a:tr>
                  <a:tr h="2854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85" t="-459574" r="-141781" b="-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fontAlgn="b" latinLnBrk="0" hangingPunct="1"/>
                          <a:r>
                            <a:rPr lang="en-US" sz="1200" kern="1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1.5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2532398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13A6ADB-92BC-CFB4-6799-6E266A361D42}"/>
              </a:ext>
            </a:extLst>
          </p:cNvPr>
          <p:cNvSpPr txBox="1"/>
          <p:nvPr/>
        </p:nvSpPr>
        <p:spPr>
          <a:xfrm>
            <a:off x="384633" y="1798002"/>
            <a:ext cx="1122102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beam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7BBA5-3FE3-C68A-3512-A808C438E51F}"/>
              </a:ext>
            </a:extLst>
          </p:cNvPr>
          <p:cNvGrpSpPr/>
          <p:nvPr/>
        </p:nvGrpSpPr>
        <p:grpSpPr>
          <a:xfrm>
            <a:off x="4077969" y="1796498"/>
            <a:ext cx="1865050" cy="2121922"/>
            <a:chOff x="4894738" y="1903640"/>
            <a:chExt cx="1865050" cy="21219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2FC36A-EDD2-F507-B36F-C18204EFD118}"/>
                </a:ext>
              </a:extLst>
            </p:cNvPr>
            <p:cNvSpPr txBox="1"/>
            <p:nvPr/>
          </p:nvSpPr>
          <p:spPr>
            <a:xfrm>
              <a:off x="4894738" y="1903640"/>
              <a:ext cx="872034" cy="30777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/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sub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>
                            <m:r>
                              <a:rPr lang="en-US" sz="12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910FBFA-FAE1-5112-1642-9109B0433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738" y="2221735"/>
                  <a:ext cx="1865050" cy="18038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A8B4A9-9428-FE4C-2BE5-0EE0A24F462D}"/>
              </a:ext>
            </a:extLst>
          </p:cNvPr>
          <p:cNvGrpSpPr/>
          <p:nvPr/>
        </p:nvGrpSpPr>
        <p:grpSpPr>
          <a:xfrm>
            <a:off x="2736126" y="1798002"/>
            <a:ext cx="1101382" cy="2262641"/>
            <a:chOff x="3287016" y="1903640"/>
            <a:chExt cx="1101382" cy="22626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E1891E-6BC3-506F-F65C-1BC8AFC76BA9}"/>
                </a:ext>
              </a:extLst>
            </p:cNvPr>
            <p:cNvSpPr txBox="1"/>
            <p:nvPr/>
          </p:nvSpPr>
          <p:spPr>
            <a:xfrm>
              <a:off x="3287016" y="1903640"/>
              <a:ext cx="1009892" cy="307777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Photon beam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/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sz="1200" dirty="0"/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num>
                              <m:den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ACFFFB-DA6A-F404-7358-6254EBEDCC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0281" y="2246540"/>
                  <a:ext cx="847604" cy="11303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/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= 4.6 m</a:t>
                  </a:r>
                </a:p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𝜆</m:t>
                      </m:r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= 0.0496 nm</a:t>
                  </a:r>
                </a:p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(25 keV)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3451D23-D2A4-F763-8350-7583263D3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12" y="3519950"/>
                  <a:ext cx="1089786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559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/>
              <p:nvPr/>
            </p:nvSpPr>
            <p:spPr>
              <a:xfrm>
                <a:off x="5621332" y="1796497"/>
                <a:ext cx="2968699" cy="523220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Beam size 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</m:oMath>
                </a14:m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undulator center is offset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𝒖</m:t>
                        </m:r>
                      </m:sub>
                    </m:sSub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electron waist</a:t>
                </a:r>
                <a:endPara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147A44-0069-C838-BD67-3BD533EB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1796497"/>
                <a:ext cx="2968699" cy="523220"/>
              </a:xfrm>
              <a:prstGeom prst="rect">
                <a:avLst/>
              </a:prstGeom>
              <a:blipFill>
                <a:blip r:embed="rId7"/>
                <a:stretch>
                  <a:fillRect l="-3696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/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  <m:sup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7B0535-E76F-B263-D65B-6CACAA7A2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32" y="2319717"/>
                <a:ext cx="3142826" cy="9019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406A3E5-5DBB-F034-69C6-59BB8D2B0A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09782" y="3204122"/>
            <a:ext cx="2365925" cy="168994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219417D-1A60-8060-94D8-8FED7B7E3E5C}"/>
              </a:ext>
            </a:extLst>
          </p:cNvPr>
          <p:cNvSpPr txBox="1"/>
          <p:nvPr/>
        </p:nvSpPr>
        <p:spPr>
          <a:xfrm>
            <a:off x="289980" y="4456698"/>
            <a:ext cx="5545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</a:rPr>
              <a:t>X. Shi, et al., Proc. SPIE </a:t>
            </a:r>
            <a:r>
              <a:rPr lang="en-US" sz="1000" b="1" dirty="0">
                <a:effectLst/>
              </a:rPr>
              <a:t>10388</a:t>
            </a:r>
            <a:r>
              <a:rPr lang="en-US" sz="1000" dirty="0">
                <a:effectLst/>
              </a:rPr>
              <a:t>, 103880C (2017).</a:t>
            </a:r>
          </a:p>
          <a:p>
            <a:r>
              <a:rPr lang="en-US" sz="1000" dirty="0"/>
              <a:t>P. </a:t>
            </a:r>
            <a:r>
              <a:rPr lang="en-US" sz="1000" dirty="0" err="1"/>
              <a:t>Elleaume</a:t>
            </a:r>
            <a:r>
              <a:rPr lang="en-US" sz="1000" dirty="0"/>
              <a:t>, Undulators, </a:t>
            </a:r>
            <a:r>
              <a:rPr lang="en-US" sz="1000" i="1" dirty="0"/>
              <a:t>Wigglers and Their Applications </a:t>
            </a:r>
            <a:r>
              <a:rPr lang="en-US" sz="1000" dirty="0"/>
              <a:t>Ch. 3, 69–107, CRC Press (2002).</a:t>
            </a:r>
          </a:p>
        </p:txBody>
      </p:sp>
    </p:spTree>
    <p:extLst>
      <p:ext uri="{BB962C8B-B14F-4D97-AF65-F5344CB8AC3E}">
        <p14:creationId xmlns:p14="http://schemas.microsoft.com/office/powerpoint/2010/main" val="40348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1387</Words>
  <Application>Microsoft Office PowerPoint</Application>
  <PresentationFormat>On-screen Show (16:9)</PresentationFormat>
  <Paragraphs>344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Cambria</vt:lpstr>
      <vt:lpstr>Cambria Math</vt:lpstr>
      <vt:lpstr>Times New Roman</vt:lpstr>
      <vt:lpstr>Wingdings</vt:lpstr>
      <vt:lpstr>Simple Light</vt:lpstr>
      <vt:lpstr>Example of hard x-ray beamline design</vt:lpstr>
      <vt:lpstr>Outline</vt:lpstr>
      <vt:lpstr>Integrated architecture framework for beamline optics design and simulation</vt:lpstr>
      <vt:lpstr>General beamline design considerations for APS-U</vt:lpstr>
      <vt:lpstr>General beamline design considerations for APS-U</vt:lpstr>
      <vt:lpstr>General beamline design considerations for APS-U</vt:lpstr>
      <vt:lpstr>APS-U ISN beamline layout</vt:lpstr>
      <vt:lpstr>Analytical Calculation (Vertical Direction) </vt:lpstr>
      <vt:lpstr>Analytical Calculation</vt:lpstr>
      <vt:lpstr>Analytical Calculation (Vertical Direction) </vt:lpstr>
      <vt:lpstr>Analytical Calculation (Vertical Direction) </vt:lpstr>
      <vt:lpstr>Analytical Calculation (Vertical Direction) </vt:lpstr>
      <vt:lpstr>Analytical Calculation - Transmission</vt:lpstr>
      <vt:lpstr>Analytical Calculation (EXCEL) </vt:lpstr>
      <vt:lpstr>Analytical Calculation - CRL</vt:lpstr>
      <vt:lpstr>Analytical Calculation – Two moment bender mirror</vt:lpstr>
      <vt:lpstr>OASYS SHADOWOUI </vt:lpstr>
      <vt:lpstr>OASYS SHADOWOUI - Results </vt:lpstr>
      <vt:lpstr>Optics specification</vt:lpstr>
      <vt:lpstr>Mechanical motion, stability, and misalignment</vt:lpstr>
      <vt:lpstr>Mechanical motion, stability, and misalignment</vt:lpstr>
      <vt:lpstr>Mechanical motion, stability, and misalignment</vt:lpstr>
      <vt:lpstr>Optics Aberration – Mirror Figure Error </vt:lpstr>
      <vt:lpstr>Optics Aberration – Mirror Figure Error </vt:lpstr>
      <vt:lpstr>Optics Aberration – CRL Thickness Error </vt:lpstr>
      <vt:lpstr>Thermal consideration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121</cp:revision>
  <dcterms:modified xsi:type="dcterms:W3CDTF">2023-05-30T05:33:39Z</dcterms:modified>
</cp:coreProperties>
</file>